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71.png" ContentType="image/png"/>
  <Override PartName="/ppt/media/image70.png" ContentType="image/png"/>
  <Override PartName="/ppt/media/image68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63.jpeg" ContentType="image/jpeg"/>
  <Override PartName="/ppt/media/image62.png" ContentType="image/png"/>
  <Override PartName="/ppt/media/image61.png" ContentType="image/png"/>
  <Override PartName="/ppt/media/image59.png" ContentType="image/png"/>
  <Override PartName="/ppt/media/image54.jpeg" ContentType="image/jpeg"/>
  <Override PartName="/ppt/media/image50.png" ContentType="image/png"/>
  <Override PartName="/ppt/media/image49.png" ContentType="image/png"/>
  <Override PartName="/ppt/media/image47.png" ContentType="image/png"/>
  <Override PartName="/ppt/media/image20.png" ContentType="image/png"/>
  <Override PartName="/ppt/media/image55.png" ContentType="image/png"/>
  <Override PartName="/ppt/media/image5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56.jpeg" ContentType="image/jpeg"/>
  <Override PartName="/ppt/media/image13.png" ContentType="image/png"/>
  <Override PartName="/ppt/media/image11.png" ContentType="image/png"/>
  <Override PartName="/ppt/media/image4.png" ContentType="image/png"/>
  <Override PartName="/ppt/media/image39.png" ContentType="image/png"/>
  <Override PartName="/ppt/media/image53.png" ContentType="image/png"/>
  <Override PartName="/ppt/media/image3.png" ContentType="image/png"/>
  <Override PartName="/ppt/media/image38.png" ContentType="image/png"/>
  <Override PartName="/ppt/media/image22.png" ContentType="image/png"/>
  <Override PartName="/ppt/media/image7.png" ContentType="image/png"/>
  <Override PartName="/ppt/media/image52.png" ContentType="image/png"/>
  <Override PartName="/ppt/media/image2.png" ContentType="image/png"/>
  <Override PartName="/ppt/media/image37.png" ContentType="image/png"/>
  <Override PartName="/ppt/media/image21.png" ContentType="image/png"/>
  <Override PartName="/ppt/media/image6.png" ContentType="image/png"/>
  <Override PartName="/ppt/media/image51.png" ContentType="image/png"/>
  <Override PartName="/ppt/media/image1.png" ContentType="image/png"/>
  <Override PartName="/ppt/media/image36.png" ContentType="image/png"/>
  <Override PartName="/ppt/media/image69.png" ContentType="image/png"/>
  <Override PartName="/ppt/media/image10.png" ContentType="image/png"/>
  <Override PartName="/ppt/media/image9.jpeg" ContentType="image/jpeg"/>
  <Override PartName="/ppt/media/image35.png" ContentType="image/png"/>
  <Override PartName="/ppt/media/image8.png" ContentType="image/png"/>
  <Override PartName="/ppt/media/image57.jpeg" ContentType="image/jpe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67.jpeg" ContentType="image/jpe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12.png" ContentType="image/png"/>
  <Override PartName="/ppt/media/image45.jpeg" ContentType="image/jpeg"/>
  <Override PartName="/ppt/media/image60.jpeg" ContentType="image/jpeg"/>
  <Override PartName="/ppt/media/image32.png" ContentType="image/png"/>
  <Override PartName="/ppt/media/image58.jpeg" ContentType="image/jpeg"/>
  <Override PartName="/ppt/media/image33.png" ContentType="image/png"/>
  <Override PartName="/ppt/media/image34.png" ContentType="image/png"/>
  <Override PartName="/ppt/media/image40.png" ContentType="image/png"/>
  <Override PartName="/ppt/media/image41.png" ContentType="image/png"/>
  <Override PartName="/ppt/media/image48.jpeg" ContentType="image/jpeg"/>
  <Override PartName="/ppt/media/image42.png" ContentType="image/png"/>
  <Override PartName="/ppt/media/image43.png" ContentType="image/png"/>
  <Override PartName="/ppt/media/image44.png" ContentType="image/png"/>
  <Override PartName="/ppt/media/image46.png" ContentType="image/pn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56.jpeg>
</file>

<file path=ppt/media/image57.jpeg>
</file>

<file path=ppt/media/image58.jpeg>
</file>

<file path=ppt/media/image59.png>
</file>

<file path=ppt/media/image6.png>
</file>

<file path=ppt/media/image60.jpeg>
</file>

<file path=ppt/media/image61.png>
</file>

<file path=ppt/media/image62.png>
</file>

<file path=ppt/media/image63.jpeg>
</file>

<file path=ppt/media/image64.png>
</file>

<file path=ppt/media/image65.png>
</file>

<file path=ppt/media/image66.png>
</file>

<file path=ppt/media/image67.jpe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85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5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126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11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0CDB99EE-2DF4-4E0A-BF56-B34B40F3514F}" type="slidenum"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B9A2FE3D-714C-484B-9F42-80CEDDEF1E5C}" type="slidenum"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BE60E076-CB88-4E31-9A67-EE5BD199DCD0}" type="slidenum"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A243BE2D-814D-4A26-8E70-95FD73D4836E}" type="slidenum"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08792A40-D72F-43B9-9BF0-E539128391C9}" type="slidenum"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52CBE588-2EEC-4F50-AA6D-1077A59A2985}" type="slidenum"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80395513-2689-4F78-A3DF-663C1F114BA3}" type="slidenum"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1115280" y="7176960"/>
            <a:ext cx="2602440" cy="412560"/>
          </a:xfrm>
          <a:prstGeom prst="rect">
            <a:avLst/>
          </a:prstGeom>
          <a:solidFill>
            <a:srgbClr val="702082"/>
          </a:solidFill>
          <a:ln w="9360">
            <a:noFill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6" name="CustomShape 2"/>
          <p:cNvSpPr/>
          <p:nvPr/>
        </p:nvSpPr>
        <p:spPr>
          <a:xfrm>
            <a:off x="1115280" y="0"/>
            <a:ext cx="2602440" cy="524520"/>
          </a:xfrm>
          <a:prstGeom prst="rect">
            <a:avLst/>
          </a:prstGeom>
          <a:solidFill>
            <a:srgbClr val="c8102e"/>
          </a:solidFill>
          <a:ln w="9360">
            <a:noFill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7" name="PlaceHolder 3"/>
          <p:cNvSpPr>
            <a:spLocks noGrp="1"/>
          </p:cNvSpPr>
          <p:nvPr>
            <p:ph type="title"/>
          </p:nvPr>
        </p:nvSpPr>
        <p:spPr>
          <a:xfrm>
            <a:off x="1366560" y="524880"/>
            <a:ext cx="8186760" cy="12596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Click to edit Master title style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1366560" y="1986120"/>
            <a:ext cx="8186760" cy="4988880"/>
          </a:xfrm>
          <a:prstGeom prst="rect">
            <a:avLst/>
          </a:prstGeom>
        </p:spPr>
        <p:txBody>
          <a:bodyPr/>
          <a:p>
            <a:pPr marL="432000" indent="-324000">
              <a:lnSpc>
                <a:spcPct val="100000"/>
              </a:lnSpc>
              <a:spcBef>
                <a:spcPts val="9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Click to edit Master text styles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Verdana"/>
            </a:endParaRPr>
          </a:p>
          <a:p>
            <a:pPr lvl="1" marL="864000" indent="-324000">
              <a:lnSpc>
                <a:spcPct val="100000"/>
              </a:lnSpc>
              <a:spcBef>
                <a:spcPts val="90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Second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Verdana"/>
            </a:endParaRPr>
          </a:p>
          <a:p>
            <a:pPr lvl="2" marL="1296000" indent="-288000">
              <a:lnSpc>
                <a:spcPct val="100000"/>
              </a:lnSpc>
              <a:spcBef>
                <a:spcPts val="9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Verdana"/>
            </a:endParaRPr>
          </a:p>
          <a:p>
            <a:pPr lvl="3" marL="1728000" indent="-216000">
              <a:lnSpc>
                <a:spcPct val="100000"/>
              </a:lnSpc>
              <a:spcBef>
                <a:spcPts val="90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Verdana"/>
            </a:endParaRPr>
          </a:p>
          <a:p>
            <a:pPr lvl="4" marL="2160000" indent="-216000">
              <a:lnSpc>
                <a:spcPct val="100000"/>
              </a:lnSpc>
              <a:spcBef>
                <a:spcPts val="9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Verdana"/>
            </a:endParaRPr>
          </a:p>
        </p:txBody>
      </p:sp>
      <p:pic>
        <p:nvPicPr>
          <p:cNvPr id="49" name="Picture 7" descr=""/>
          <p:cNvPicPr/>
          <p:nvPr/>
        </p:nvPicPr>
        <p:blipFill>
          <a:blip r:embed="rId2"/>
          <a:stretch/>
        </p:blipFill>
        <p:spPr>
          <a:xfrm>
            <a:off x="8603640" y="7034400"/>
            <a:ext cx="1278360" cy="359280"/>
          </a:xfrm>
          <a:prstGeom prst="rect">
            <a:avLst/>
          </a:prstGeom>
          <a:ln>
            <a:noFill/>
          </a:ln>
        </p:spPr>
      </p:pic>
      <p:sp>
        <p:nvSpPr>
          <p:cNvPr id="50" name="PlaceHolder 5"/>
          <p:cNvSpPr>
            <a:spLocks noGrp="1"/>
          </p:cNvSpPr>
          <p:nvPr>
            <p:ph type="ftr"/>
          </p:nvPr>
        </p:nvSpPr>
        <p:spPr>
          <a:xfrm>
            <a:off x="3730320" y="7163640"/>
            <a:ext cx="5079600" cy="40212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CA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CIRA Labs - Secure Home Gateway - 2018-09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CA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sldNum"/>
          </p:nvPr>
        </p:nvSpPr>
        <p:spPr>
          <a:xfrm>
            <a:off x="1366560" y="7153560"/>
            <a:ext cx="2351880" cy="40212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EBC43609-D6A9-482D-AD62-4F00954DD4D4}" type="slidenum">
              <a:rPr b="0" lang="en-CA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&lt;number&gt;</a:t>
            </a:fld>
            <a:fld id="{FD28CBA0-B634-4F60-BCEC-805C4B3A27A5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FB227194-043D-4FF2-A9A9-4ECFAE16FB42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67B78656-0699-474B-947F-F12675120F77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92E33A43-4DC1-40A9-A6C0-15E57E2B2A49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0BD8B364-7B5E-4340-85CE-2BDFE4C0727C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890A45DE-71A5-45B1-AEBE-F07082B7981D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AF19CEA0-1A27-4750-8A6B-BD780EC00807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CA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1115280" y="7176960"/>
            <a:ext cx="2602440" cy="412560"/>
          </a:xfrm>
          <a:prstGeom prst="rect">
            <a:avLst/>
          </a:prstGeom>
          <a:solidFill>
            <a:srgbClr val="702082"/>
          </a:solidFill>
          <a:ln w="9360">
            <a:noFill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7" name="CustomShape 2"/>
          <p:cNvSpPr/>
          <p:nvPr/>
        </p:nvSpPr>
        <p:spPr>
          <a:xfrm>
            <a:off x="1115280" y="0"/>
            <a:ext cx="2602440" cy="524520"/>
          </a:xfrm>
          <a:prstGeom prst="rect">
            <a:avLst/>
          </a:prstGeom>
          <a:solidFill>
            <a:srgbClr val="c8102e"/>
          </a:solidFill>
          <a:ln w="9360">
            <a:noFill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8" name="PlaceHolder 3"/>
          <p:cNvSpPr>
            <a:spLocks noGrp="1"/>
          </p:cNvSpPr>
          <p:nvPr>
            <p:ph type="title"/>
          </p:nvPr>
        </p:nvSpPr>
        <p:spPr>
          <a:xfrm>
            <a:off x="1366560" y="524880"/>
            <a:ext cx="8186760" cy="12596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Click to edit Master title style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1366560" y="1986120"/>
            <a:ext cx="8186760" cy="4988880"/>
          </a:xfrm>
          <a:prstGeom prst="rect">
            <a:avLst/>
          </a:prstGeom>
        </p:spPr>
        <p:txBody>
          <a:bodyPr/>
          <a:p>
            <a:pPr marL="432000" indent="-324000">
              <a:lnSpc>
                <a:spcPct val="100000"/>
              </a:lnSpc>
              <a:spcBef>
                <a:spcPts val="9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Click to edit Master text styles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Verdana"/>
            </a:endParaRPr>
          </a:p>
          <a:p>
            <a:pPr lvl="1" marL="864000" indent="-324000">
              <a:lnSpc>
                <a:spcPct val="100000"/>
              </a:lnSpc>
              <a:spcBef>
                <a:spcPts val="90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Second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Verdana"/>
            </a:endParaRPr>
          </a:p>
          <a:p>
            <a:pPr lvl="2" marL="1296000" indent="-288000">
              <a:lnSpc>
                <a:spcPct val="100000"/>
              </a:lnSpc>
              <a:spcBef>
                <a:spcPts val="9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Verdana"/>
            </a:endParaRPr>
          </a:p>
          <a:p>
            <a:pPr lvl="3" marL="1728000" indent="-216000">
              <a:lnSpc>
                <a:spcPct val="100000"/>
              </a:lnSpc>
              <a:spcBef>
                <a:spcPts val="90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Verdana"/>
            </a:endParaRPr>
          </a:p>
          <a:p>
            <a:pPr lvl="4" marL="2160000" indent="-216000">
              <a:lnSpc>
                <a:spcPct val="100000"/>
              </a:lnSpc>
              <a:spcBef>
                <a:spcPts val="9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Verdana"/>
            </a:endParaRPr>
          </a:p>
        </p:txBody>
      </p:sp>
      <p:pic>
        <p:nvPicPr>
          <p:cNvPr id="90" name="Picture 7" descr=""/>
          <p:cNvPicPr/>
          <p:nvPr/>
        </p:nvPicPr>
        <p:blipFill>
          <a:blip r:embed="rId2"/>
          <a:stretch/>
        </p:blipFill>
        <p:spPr>
          <a:xfrm>
            <a:off x="8603640" y="7034400"/>
            <a:ext cx="1278360" cy="359280"/>
          </a:xfrm>
          <a:prstGeom prst="rect">
            <a:avLst/>
          </a:prstGeom>
          <a:ln>
            <a:noFill/>
          </a:ln>
        </p:spPr>
      </p:pic>
      <p:sp>
        <p:nvSpPr>
          <p:cNvPr id="91" name="PlaceHolder 5"/>
          <p:cNvSpPr>
            <a:spLocks noGrp="1"/>
          </p:cNvSpPr>
          <p:nvPr>
            <p:ph type="ftr"/>
          </p:nvPr>
        </p:nvSpPr>
        <p:spPr>
          <a:xfrm>
            <a:off x="3730320" y="7163640"/>
            <a:ext cx="5079600" cy="40212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CA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CIRA Labs - Secure Home Gateway - 2018-09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CA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sldNum"/>
          </p:nvPr>
        </p:nvSpPr>
        <p:spPr>
          <a:xfrm>
            <a:off x="1366560" y="7153560"/>
            <a:ext cx="2351880" cy="40212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5D20CB89-B1C0-4927-8FAC-E24AB6518E21}" type="slidenum">
              <a:rPr b="0" lang="en-CA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&lt;number&gt;</a:t>
            </a:fld>
            <a:fld id="{03952754-B163-44C4-9837-769FB04EBC5E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5A44BB27-DA9A-4AC7-AF78-8FEE7ECD8E96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76A7C1D5-D1A4-4E0B-8549-102E23F647C7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F6FFFB06-FDAE-41C0-8020-58976576985C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895A4F1B-A2AD-4879-BD5E-942E0CE5AFC0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0E4D7B9F-A958-43F4-9DCF-D8A4D15792F9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6316C0FB-602C-4BBD-A053-DFE04BBD0046}" type="slidenum"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CA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https://www.sandelman.ca/SSW/ietf/anima/smarkaklink/ietf104_smarkaklink/ietf104_smarkaklink.html" TargetMode="External"/><Relationship Id="rId2" Type="http://schemas.openxmlformats.org/officeDocument/2006/relationships/image" Target="../media/image9.jpe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6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7.jpeg"/><Relationship Id="rId2" Type="http://schemas.openxmlformats.org/officeDocument/2006/relationships/slideLayout" Target="../slideLayouts/slideLayout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58.jpeg"/><Relationship Id="rId2" Type="http://schemas.openxmlformats.org/officeDocument/2006/relationships/slideLayout" Target="../slideLayouts/slideLayout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image" Target="../media/image60.jpeg"/><Relationship Id="rId3" Type="http://schemas.openxmlformats.org/officeDocument/2006/relationships/image" Target="../media/image61.png"/><Relationship Id="rId4" Type="http://schemas.openxmlformats.org/officeDocument/2006/relationships/image" Target="../media/image62.png"/><Relationship Id="rId5" Type="http://schemas.openxmlformats.org/officeDocument/2006/relationships/image" Target="../media/image63.jpeg"/><Relationship Id="rId6" Type="http://schemas.openxmlformats.org/officeDocument/2006/relationships/image" Target="../media/image64.png"/><Relationship Id="rId7" Type="http://schemas.openxmlformats.org/officeDocument/2006/relationships/image" Target="../media/image65.png"/><Relationship Id="rId8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image" Target="../media/image67.jpeg"/><Relationship Id="rId3" Type="http://schemas.openxmlformats.org/officeDocument/2006/relationships/image" Target="../media/image68.png"/><Relationship Id="rId4" Type="http://schemas.openxmlformats.org/officeDocument/2006/relationships/image" Target="../media/image69.png"/><Relationship Id="rId5" Type="http://schemas.openxmlformats.org/officeDocument/2006/relationships/image" Target="../media/image70.png"/><Relationship Id="rId6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s://github.com/CIRALabs/Secure-IoT-Home-Gateway" TargetMode="External"/><Relationship Id="rId2" Type="http://schemas.openxmlformats.org/officeDocument/2006/relationships/hyperlink" Target="https://www.youtube.com/watch?v=LauvEBa4Z4s" TargetMode="External"/><Relationship Id="rId3" Type="http://schemas.openxmlformats.org/officeDocument/2006/relationships/hyperlink" Target="https://ripe77.ripe.net/archives/video/2309/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Relationship Id="rId9" Type="http://schemas.openxmlformats.org/officeDocument/2006/relationships/image" Target="../media/image22.png"/><Relationship Id="rId10" Type="http://schemas.openxmlformats.org/officeDocument/2006/relationships/image" Target="../media/image23.png"/><Relationship Id="rId11" Type="http://schemas.openxmlformats.org/officeDocument/2006/relationships/image" Target="../media/image24.png"/><Relationship Id="rId1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8" Type="http://schemas.openxmlformats.org/officeDocument/2006/relationships/image" Target="../media/image32.png"/><Relationship Id="rId9" Type="http://schemas.openxmlformats.org/officeDocument/2006/relationships/image" Target="../media/image33.png"/><Relationship Id="rId10" Type="http://schemas.openxmlformats.org/officeDocument/2006/relationships/image" Target="../media/image34.png"/><Relationship Id="rId11" Type="http://schemas.openxmlformats.org/officeDocument/2006/relationships/image" Target="../media/image35.png"/><Relationship Id="rId12" Type="http://schemas.openxmlformats.org/officeDocument/2006/relationships/image" Target="../media/image36.png"/><Relationship Id="rId13" Type="http://schemas.openxmlformats.org/officeDocument/2006/relationships/image" Target="../media/image37.png"/><Relationship Id="rId14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6" Type="http://schemas.openxmlformats.org/officeDocument/2006/relationships/slideLayout" Target="../slideLayouts/slideLayout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image" Target="../media/image45.jpeg"/><Relationship Id="rId4" Type="http://schemas.openxmlformats.org/officeDocument/2006/relationships/image" Target="../media/image46.png"/><Relationship Id="rId5" Type="http://schemas.openxmlformats.org/officeDocument/2006/relationships/image" Target="../media/image47.png"/><Relationship Id="rId6" Type="http://schemas.openxmlformats.org/officeDocument/2006/relationships/image" Target="../media/image48.jpeg"/><Relationship Id="rId7" Type="http://schemas.openxmlformats.org/officeDocument/2006/relationships/image" Target="../media/image49.png"/><Relationship Id="rId8" Type="http://schemas.openxmlformats.org/officeDocument/2006/relationships/image" Target="../media/image50.png"/><Relationship Id="rId9" Type="http://schemas.openxmlformats.org/officeDocument/2006/relationships/slideLayout" Target="../slideLayouts/slideLayout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image" Target="../media/image53.png"/><Relationship Id="rId4" Type="http://schemas.openxmlformats.org/officeDocument/2006/relationships/image" Target="../media/image54.jpeg"/><Relationship Id="rId5" Type="http://schemas.openxmlformats.org/officeDocument/2006/relationships/image" Target="../media/image55.png"/><Relationship Id="rId6" Type="http://schemas.openxmlformats.org/officeDocument/2006/relationships/image" Target="../media/image56.jpeg"/><Relationship Id="rId7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504000" y="30132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Draft-richardson-anima-smarkaklink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BRSKI enrollment with smart phones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Or: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do I bootstrap operator-less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Registrars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Michael Richardson*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Jacques Latour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Abhishek Joshi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6912000" y="5904000"/>
            <a:ext cx="2575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All bad ideas are mine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TextShape 3"/>
          <p:cNvSpPr txBox="1"/>
          <p:nvPr/>
        </p:nvSpPr>
        <p:spPr>
          <a:xfrm>
            <a:off x="2664000" y="7011000"/>
            <a:ext cx="713772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https://www.sandelman.ca/SSW/ietf/anima/smarkaklink/ietf104_smarkaklink/ietf104_smarkaklink.html</a:t>
            </a:r>
            <a:endParaRPr b="0" lang="en-CA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2"/>
          <a:stretch/>
        </p:blipFill>
        <p:spPr>
          <a:xfrm>
            <a:off x="7488000" y="3384000"/>
            <a:ext cx="2078640" cy="1926360"/>
          </a:xfrm>
          <a:prstGeom prst="rect">
            <a:avLst/>
          </a:prstGeom>
          <a:ln>
            <a:noFill/>
          </a:ln>
        </p:spPr>
      </p:pic>
      <p:pic>
        <p:nvPicPr>
          <p:cNvPr id="131" name="" descr=""/>
          <p:cNvPicPr/>
          <p:nvPr/>
        </p:nvPicPr>
        <p:blipFill>
          <a:blip r:embed="rId3"/>
          <a:stretch/>
        </p:blipFill>
        <p:spPr>
          <a:xfrm>
            <a:off x="116280" y="5444280"/>
            <a:ext cx="1971720" cy="1971720"/>
          </a:xfrm>
          <a:prstGeom prst="rect">
            <a:avLst/>
          </a:prstGeom>
          <a:ln>
            <a:noFill/>
          </a:ln>
        </p:spPr>
      </p:pic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SmartPledge -&gt; Smarkaklink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TextShape 2"/>
          <p:cNvSpPr txBox="1"/>
          <p:nvPr/>
        </p:nvSpPr>
        <p:spPr>
          <a:xfrm>
            <a:off x="504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SmartPledge” name was trying to be some kind of portmanteau of smartphone pledge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But, smartphone is not always the pledge, the router is.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Smartphone has multiple roles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3"/>
          <p:cNvSpPr txBox="1"/>
          <p:nvPr/>
        </p:nvSpPr>
        <p:spPr>
          <a:xfrm>
            <a:off x="515268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SmarKaklink invokes sound of wine glasses clinking.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Redrew images according to BRSKI left(pledge) to right (MASA) view.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6" name="" descr=""/>
          <p:cNvPicPr/>
          <p:nvPr/>
        </p:nvPicPr>
        <p:blipFill>
          <a:blip r:embed="rId1"/>
          <a:stretch/>
        </p:blipFill>
        <p:spPr>
          <a:xfrm>
            <a:off x="5985360" y="5417640"/>
            <a:ext cx="2078640" cy="192636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Some notes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TextShape 2"/>
          <p:cNvSpPr txBox="1"/>
          <p:nvPr/>
        </p:nvSpPr>
        <p:spPr>
          <a:xfrm>
            <a:off x="504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Smartphone, as pseudo-registrar can still access audit-log from MASA!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TextShape 3"/>
          <p:cNvSpPr txBox="1"/>
          <p:nvPr/>
        </p:nvSpPr>
        <p:spPr>
          <a:xfrm>
            <a:off x="515268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Smartphone identity is pseudonymous, but MASA still logs it, so smartphone can recognize “itself”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Opportunity for further enrollment provided via OAUTH2 interaction between MASA and Smartphone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0" name="" descr=""/>
          <p:cNvPicPr/>
          <p:nvPr/>
        </p:nvPicPr>
        <p:blipFill>
          <a:blip r:embed="rId1"/>
          <a:stretch/>
        </p:blipFill>
        <p:spPr>
          <a:xfrm>
            <a:off x="1584000" y="4320000"/>
            <a:ext cx="2078640" cy="192636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about this QR code?</a:t>
            </a:r>
            <a:br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Who else uses QR code?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TextShape 2"/>
          <p:cNvSpPr txBox="1"/>
          <p:nvPr/>
        </p:nvSpPr>
        <p:spPr>
          <a:xfrm>
            <a:off x="504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WiFi Alliance DPP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Released in summer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Crypto done by Dan Harkins.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Uses Public Key privated on QR code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Runs over new management frames in 802.11, </a:t>
            </a:r>
            <a:r>
              <a:rPr b="1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presently</a:t>
            </a: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inaccessible on current smartphone Oses.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are writing code today.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TextShape 3"/>
          <p:cNvSpPr txBox="1"/>
          <p:nvPr/>
        </p:nvSpPr>
        <p:spPr>
          <a:xfrm>
            <a:off x="515268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EAP-NOOB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Been around for awhile. 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Requires dynamic QR code ... or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Maybe leverage many LEDs on front of router?</a:t>
            </a:r>
            <a:endParaRPr b="0" lang="en-C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 interested in AAA back-end, it would have to be co-located in phone.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smarkaklink-01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Leverages DPP QR code format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Want to leverage all of the crypto with the goal of “upgrading” to DPP when smartphone APIs become available.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(Extends DPP QR code, despite WiFi Alliance not providing “IANA Considerations”)</a:t>
            </a:r>
            <a:endParaRPr b="0" lang="en-C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Tweaks BRSKI to include a /requestvoucherrequest to avoid need for Registrar to contact MASA directly.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Time Sequence Diagram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7" name="" descr=""/>
          <p:cNvPicPr/>
          <p:nvPr/>
        </p:nvPicPr>
        <p:blipFill>
          <a:blip r:embed="rId1"/>
          <a:stretch/>
        </p:blipFill>
        <p:spPr>
          <a:xfrm>
            <a:off x="144000" y="1656000"/>
            <a:ext cx="1568160" cy="864360"/>
          </a:xfrm>
          <a:prstGeom prst="rect">
            <a:avLst/>
          </a:prstGeom>
          <a:ln>
            <a:noFill/>
          </a:ln>
        </p:spPr>
      </p:pic>
      <p:pic>
        <p:nvPicPr>
          <p:cNvPr id="288" name="" descr=""/>
          <p:cNvPicPr/>
          <p:nvPr/>
        </p:nvPicPr>
        <p:blipFill>
          <a:blip r:embed="rId2"/>
          <a:stretch/>
        </p:blipFill>
        <p:spPr>
          <a:xfrm>
            <a:off x="7848000" y="1656000"/>
            <a:ext cx="1074960" cy="795600"/>
          </a:xfrm>
          <a:prstGeom prst="rect">
            <a:avLst/>
          </a:prstGeom>
          <a:ln>
            <a:noFill/>
          </a:ln>
        </p:spPr>
      </p:pic>
      <p:sp>
        <p:nvSpPr>
          <p:cNvPr id="289" name="TextShape 2"/>
          <p:cNvSpPr txBox="1"/>
          <p:nvPr/>
        </p:nvSpPr>
        <p:spPr>
          <a:xfrm>
            <a:off x="7958520" y="1296000"/>
            <a:ext cx="825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MASA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90" name="" descr=""/>
          <p:cNvPicPr/>
          <p:nvPr/>
        </p:nvPicPr>
        <p:blipFill>
          <a:blip r:embed="rId3"/>
          <a:stretch/>
        </p:blipFill>
        <p:spPr>
          <a:xfrm>
            <a:off x="1440000" y="1296000"/>
            <a:ext cx="504000" cy="504000"/>
          </a:xfrm>
          <a:prstGeom prst="rect">
            <a:avLst/>
          </a:prstGeom>
          <a:ln>
            <a:noFill/>
          </a:ln>
        </p:spPr>
      </p:pic>
      <p:pic>
        <p:nvPicPr>
          <p:cNvPr id="291" name="" descr=""/>
          <p:cNvPicPr/>
          <p:nvPr/>
        </p:nvPicPr>
        <p:blipFill>
          <a:blip r:embed="rId4"/>
          <a:stretch/>
        </p:blipFill>
        <p:spPr>
          <a:xfrm>
            <a:off x="5040000" y="1368000"/>
            <a:ext cx="576000" cy="576000"/>
          </a:xfrm>
          <a:prstGeom prst="rect">
            <a:avLst/>
          </a:prstGeom>
          <a:ln>
            <a:noFill/>
          </a:ln>
        </p:spPr>
      </p:pic>
      <p:pic>
        <p:nvPicPr>
          <p:cNvPr id="292" name="" descr=""/>
          <p:cNvPicPr/>
          <p:nvPr/>
        </p:nvPicPr>
        <p:blipFill>
          <a:blip r:embed="rId5"/>
          <a:stretch/>
        </p:blipFill>
        <p:spPr>
          <a:xfrm>
            <a:off x="4608000" y="6728760"/>
            <a:ext cx="491760" cy="327240"/>
          </a:xfrm>
          <a:prstGeom prst="rect">
            <a:avLst/>
          </a:prstGeom>
          <a:ln>
            <a:noFill/>
          </a:ln>
        </p:spPr>
      </p:pic>
      <p:pic>
        <p:nvPicPr>
          <p:cNvPr id="293" name="" descr=""/>
          <p:cNvPicPr/>
          <p:nvPr/>
        </p:nvPicPr>
        <p:blipFill>
          <a:blip r:embed="rId6"/>
          <a:stretch/>
        </p:blipFill>
        <p:spPr>
          <a:xfrm>
            <a:off x="2016000" y="2664000"/>
            <a:ext cx="355680" cy="355680"/>
          </a:xfrm>
          <a:prstGeom prst="rect">
            <a:avLst/>
          </a:prstGeom>
          <a:ln>
            <a:noFill/>
          </a:ln>
        </p:spPr>
      </p:pic>
      <p:sp>
        <p:nvSpPr>
          <p:cNvPr id="294" name="Line 3"/>
          <p:cNvSpPr/>
          <p:nvPr/>
        </p:nvSpPr>
        <p:spPr>
          <a:xfrm flipH="1">
            <a:off x="2448000" y="2880000"/>
            <a:ext cx="1872000" cy="0"/>
          </a:xfrm>
          <a:prstGeom prst="line">
            <a:avLst/>
          </a:prstGeom>
          <a:ln>
            <a:solidFill>
              <a:srgbClr val="000000"/>
            </a:solidFill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5" name="TextShape 4"/>
          <p:cNvSpPr txBox="1"/>
          <p:nvPr/>
        </p:nvSpPr>
        <p:spPr>
          <a:xfrm>
            <a:off x="6120" y="2389680"/>
            <a:ext cx="4978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6" name="TextShape 5"/>
          <p:cNvSpPr txBox="1"/>
          <p:nvPr/>
        </p:nvSpPr>
        <p:spPr>
          <a:xfrm>
            <a:off x="2852640" y="2304000"/>
            <a:ext cx="110736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Scan QR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Code on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Line 6"/>
          <p:cNvSpPr/>
          <p:nvPr/>
        </p:nvSpPr>
        <p:spPr>
          <a:xfrm>
            <a:off x="4968000" y="3960000"/>
            <a:ext cx="2952000" cy="0"/>
          </a:xfrm>
          <a:prstGeom prst="line">
            <a:avLst/>
          </a:prstGeom>
          <a:ln>
            <a:solidFill>
              <a:srgbClr val="000000"/>
            </a:solidFill>
            <a:headEnd len="med" type="diamond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TextShape 7"/>
          <p:cNvSpPr txBox="1"/>
          <p:nvPr/>
        </p:nvSpPr>
        <p:spPr>
          <a:xfrm>
            <a:off x="4608000" y="3429720"/>
            <a:ext cx="1656000" cy="386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en-CA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Generate Self-signed</a:t>
            </a:r>
            <a:endParaRPr b="0" lang="en-CA" sz="10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CA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 as ClientCertificate</a:t>
            </a:r>
            <a:endParaRPr b="0" lang="en-CA" sz="10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TextShape 8"/>
          <p:cNvSpPr txBox="1"/>
          <p:nvPr/>
        </p:nvSpPr>
        <p:spPr>
          <a:xfrm>
            <a:off x="7920000" y="3861720"/>
            <a:ext cx="1465560" cy="757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Visit URL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Given QR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 OAUTH2 dance?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Line 9"/>
          <p:cNvSpPr/>
          <p:nvPr/>
        </p:nvSpPr>
        <p:spPr>
          <a:xfrm flipH="1">
            <a:off x="4968000" y="4608000"/>
            <a:ext cx="295200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1" name="TextShape 10"/>
          <p:cNvSpPr txBox="1"/>
          <p:nvPr/>
        </p:nvSpPr>
        <p:spPr>
          <a:xfrm>
            <a:off x="4104000" y="4005720"/>
            <a:ext cx="241812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 Certificate (optional?) 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signed by MASA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2" name="Line 11"/>
          <p:cNvSpPr/>
          <p:nvPr/>
        </p:nvSpPr>
        <p:spPr>
          <a:xfrm>
            <a:off x="1368000" y="4968000"/>
            <a:ext cx="3384000" cy="0"/>
          </a:xfrm>
          <a:prstGeom prst="line">
            <a:avLst/>
          </a:prstGeom>
          <a:ln>
            <a:solidFill>
              <a:srgbClr val="000000"/>
            </a:solidFill>
            <a:headEnd len="med" type="triangle" w="med"/>
            <a:tailEnd len="med" type="diamond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Connect to BRSKI port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/requestvoucherrequest (+ SPnonce)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3" name="Line 12"/>
          <p:cNvSpPr/>
          <p:nvPr/>
        </p:nvSpPr>
        <p:spPr>
          <a:xfrm flipV="1">
            <a:off x="1368000" y="5688000"/>
            <a:ext cx="3528000" cy="230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Receive voucherrequest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(w/ SPnonce)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4" name="Line 13"/>
          <p:cNvSpPr/>
          <p:nvPr/>
        </p:nvSpPr>
        <p:spPr>
          <a:xfrm>
            <a:off x="4824000" y="6120000"/>
            <a:ext cx="324000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Send to voucherrequest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 MASA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5" name="CustomShape 14"/>
          <p:cNvSpPr/>
          <p:nvPr/>
        </p:nvSpPr>
        <p:spPr>
          <a:xfrm>
            <a:off x="1440000" y="3384000"/>
            <a:ext cx="1728000" cy="1008000"/>
          </a:xfrm>
          <a:custGeom>
            <a:avLst/>
            <a:gdLst/>
            <a:ahLst/>
            <a:rect l="0" t="0" r="r" b="b"/>
            <a:pathLst>
              <a:path w="7423" h="4608">
                <a:moveTo>
                  <a:pt x="797" y="0"/>
                </a:moveTo>
                <a:cubicBezTo>
                  <a:pt x="398" y="0"/>
                  <a:pt x="0" y="232"/>
                  <a:pt x="0" y="465"/>
                </a:cubicBezTo>
                <a:lnTo>
                  <a:pt x="0" y="814"/>
                </a:lnTo>
                <a:lnTo>
                  <a:pt x="0" y="1163"/>
                </a:lnTo>
                <a:lnTo>
                  <a:pt x="0" y="1637"/>
                </a:lnTo>
                <a:lnTo>
                  <a:pt x="0" y="1986"/>
                </a:lnTo>
                <a:lnTo>
                  <a:pt x="0" y="2335"/>
                </a:lnTo>
                <a:cubicBezTo>
                  <a:pt x="0" y="2568"/>
                  <a:pt x="398" y="2801"/>
                  <a:pt x="797" y="2801"/>
                </a:cubicBezTo>
                <a:lnTo>
                  <a:pt x="1395" y="2801"/>
                </a:lnTo>
                <a:lnTo>
                  <a:pt x="1993" y="2801"/>
                </a:lnTo>
                <a:lnTo>
                  <a:pt x="2807" y="2801"/>
                </a:lnTo>
                <a:lnTo>
                  <a:pt x="7422" y="4607"/>
                </a:lnTo>
                <a:lnTo>
                  <a:pt x="4003" y="2801"/>
                </a:lnTo>
                <a:cubicBezTo>
                  <a:pt x="4402" y="2801"/>
                  <a:pt x="4801" y="2568"/>
                  <a:pt x="4801" y="2335"/>
                </a:cubicBezTo>
                <a:lnTo>
                  <a:pt x="4801" y="1986"/>
                </a:lnTo>
                <a:lnTo>
                  <a:pt x="4801" y="1637"/>
                </a:lnTo>
                <a:lnTo>
                  <a:pt x="4801" y="1163"/>
                </a:lnTo>
                <a:lnTo>
                  <a:pt x="4801" y="814"/>
                </a:lnTo>
                <a:lnTo>
                  <a:pt x="4801" y="465"/>
                </a:lnTo>
                <a:cubicBezTo>
                  <a:pt x="4801" y="232"/>
                  <a:pt x="4402" y="0"/>
                  <a:pt x="4003" y="0"/>
                </a:cubicBezTo>
                <a:lnTo>
                  <a:pt x="3405" y="0"/>
                </a:lnTo>
                <a:lnTo>
                  <a:pt x="2807" y="0"/>
                </a:lnTo>
                <a:lnTo>
                  <a:pt x="1993" y="0"/>
                </a:lnTo>
                <a:lnTo>
                  <a:pt x="1395" y="0"/>
                </a:lnTo>
                <a:lnTo>
                  <a:pt x="797" y="0"/>
                </a:lnTo>
              </a:path>
            </a:pathLst>
          </a:custGeom>
          <a:solidFill>
            <a:srgbClr val="ff66f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Encrypt (ECIES)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With public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Key of AR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6" name="Line 15"/>
          <p:cNvSpPr/>
          <p:nvPr/>
        </p:nvSpPr>
        <p:spPr>
          <a:xfrm>
            <a:off x="4824000" y="6624000"/>
            <a:ext cx="3168000" cy="0"/>
          </a:xfrm>
          <a:prstGeom prst="line">
            <a:avLst/>
          </a:prstGeom>
          <a:ln>
            <a:solidFill>
              <a:srgbClr val="000000"/>
            </a:solidFill>
            <a:head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Receive 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voucher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07" name="Picture 84" descr=""/>
          <p:cNvPicPr/>
          <p:nvPr/>
        </p:nvPicPr>
        <p:blipFill>
          <a:blip r:embed="rId7"/>
          <a:stretch/>
        </p:blipFill>
        <p:spPr>
          <a:xfrm>
            <a:off x="4553280" y="1545480"/>
            <a:ext cx="558720" cy="902520"/>
          </a:xfrm>
          <a:prstGeom prst="rect">
            <a:avLst/>
          </a:prstGeom>
          <a:ln>
            <a:noFill/>
          </a:ln>
        </p:spPr>
      </p:pic>
      <p:sp>
        <p:nvSpPr>
          <p:cNvPr id="308" name="Line 16"/>
          <p:cNvSpPr/>
          <p:nvPr/>
        </p:nvSpPr>
        <p:spPr>
          <a:xfrm>
            <a:off x="1363680" y="6863400"/>
            <a:ext cx="3384000" cy="0"/>
          </a:xfrm>
          <a:prstGeom prst="line">
            <a:avLst/>
          </a:prstGeom>
          <a:ln>
            <a:solidFill>
              <a:srgbClr val="000000"/>
            </a:solidFill>
            <a:headEnd len="med" type="triangle" w="med"/>
            <a:tailEnd len="med" type="diamond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/>
            <a:r>
              <a:rPr b="0" lang="en-CA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Send voucher</a:t>
            </a:r>
            <a:endParaRPr b="0" lang="en-CA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 AR</a:t>
            </a:r>
            <a:endParaRPr b="0" lang="en-CA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Line 17"/>
          <p:cNvSpPr/>
          <p:nvPr/>
        </p:nvSpPr>
        <p:spPr>
          <a:xfrm>
            <a:off x="1512000" y="7237080"/>
            <a:ext cx="3096000" cy="0"/>
          </a:xfrm>
          <a:prstGeom prst="line">
            <a:avLst/>
          </a:prstGeom>
          <a:ln>
            <a:solidFill>
              <a:srgbClr val="000000"/>
            </a:solidFill>
            <a:headEnd len="med" type="diamond" w="med"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/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Receive reply, 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exit provisional state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0" name="Line 18"/>
          <p:cNvSpPr/>
          <p:nvPr/>
        </p:nvSpPr>
        <p:spPr>
          <a:xfrm>
            <a:off x="4968000" y="7272000"/>
            <a:ext cx="3240000" cy="0"/>
          </a:xfrm>
          <a:prstGeom prst="line">
            <a:avLst/>
          </a:prstGeom>
          <a:ln>
            <a:solidFill>
              <a:srgbClr val="000000"/>
            </a:solidFill>
            <a:headEnd len="med" type="diamond" w="med"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/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Send telemetry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Reply to MASA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freeze">
                      <p:stCondLst>
                        <p:cond delay="indefinite"/>
                      </p:stCondLst>
                      <p:childTnLst>
                        <p:par>
                          <p:cTn id="4" fill="freeze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freeze">
                      <p:stCondLst>
                        <p:cond delay="indefinite"/>
                      </p:stCondLst>
                      <p:childTnLst>
                        <p:par>
                          <p:cTn id="10" fill="freeze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freeze">
                      <p:stCondLst>
                        <p:cond delay="indefinite"/>
                      </p:stCondLst>
                      <p:childTnLst>
                        <p:par>
                          <p:cTn id="14" fill="freeze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freeze">
                      <p:stCondLst>
                        <p:cond delay="indefinite"/>
                      </p:stCondLst>
                      <p:childTnLst>
                        <p:par>
                          <p:cTn id="20" fill="freeze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freeze">
                      <p:stCondLst>
                        <p:cond delay="indefinite"/>
                      </p:stCondLst>
                      <p:childTnLst>
                        <p:par>
                          <p:cTn id="24" fill="freeze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freeze">
                      <p:stCondLst>
                        <p:cond delay="indefinite"/>
                      </p:stCondLst>
                      <p:childTnLst>
                        <p:par>
                          <p:cTn id="28" fill="freeze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freeze">
                      <p:stCondLst>
                        <p:cond delay="indefinite"/>
                      </p:stCondLst>
                      <p:childTnLst>
                        <p:par>
                          <p:cTn id="36" fill="freeze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0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freeze">
                      <p:stCondLst>
                        <p:cond delay="indefinite"/>
                      </p:stCondLst>
                      <p:childTnLst>
                        <p:par>
                          <p:cTn id="40" fill="freeze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21" end="4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freeze">
                      <p:stCondLst>
                        <p:cond delay="indefinite"/>
                      </p:stCondLst>
                      <p:childTnLst>
                        <p:par>
                          <p:cTn id="44" fill="freeze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freeze">
                      <p:stCondLst>
                        <p:cond delay="indefinite"/>
                      </p:stCondLst>
                      <p:childTnLst>
                        <p:par>
                          <p:cTn id="50" fill="freeze">
                            <p:stCondLst>
                              <p:cond delay="0"/>
                            </p:stCondLst>
                            <p:childTnLst>
                              <p:par>
                                <p:cTn id="5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freeze">
                      <p:stCondLst>
                        <p:cond delay="indefinite"/>
                      </p:stCondLst>
                      <p:childTnLst>
                        <p:par>
                          <p:cTn id="56" fill="freeze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freeze">
                      <p:stCondLst>
                        <p:cond delay="indefinite"/>
                      </p:stCondLst>
                      <p:childTnLst>
                        <p:par>
                          <p:cTn id="60" fill="freeze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freeze">
                      <p:stCondLst>
                        <p:cond delay="indefinite"/>
                      </p:stCondLst>
                      <p:childTnLst>
                        <p:par>
                          <p:cTn id="64" fill="freeze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freeze">
                      <p:stCondLst>
                        <p:cond delay="indefinite"/>
                      </p:stCondLst>
                      <p:childTnLst>
                        <p:par>
                          <p:cTn id="68" fill="freeze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freeze">
                      <p:stCondLst>
                        <p:cond delay="indefinite"/>
                      </p:stCondLst>
                      <p:childTnLst>
                        <p:par>
                          <p:cTn id="72" fill="freeze">
                            <p:stCondLst>
                              <p:cond delay="0"/>
                            </p:stCondLst>
                            <p:childTnLst>
                              <p:par>
                                <p:cTn id="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freeze">
                      <p:stCondLst>
                        <p:cond delay="indefinite"/>
                      </p:stCondLst>
                      <p:childTnLst>
                        <p:par>
                          <p:cTn id="76" fill="freeze">
                            <p:stCondLst>
                              <p:cond delay="0"/>
                            </p:stCondLst>
                            <p:childTnLst>
                              <p:par>
                                <p:cTn id="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freeze">
                      <p:stCondLst>
                        <p:cond delay="indefinite"/>
                      </p:stCondLst>
                      <p:childTnLst>
                        <p:par>
                          <p:cTn id="80" fill="freeze">
                            <p:stCondLst>
                              <p:cond delay="0"/>
                            </p:stCondLst>
                            <p:childTnLst>
                              <p:par>
                                <p:cTn id="8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freeze">
                      <p:stCondLst>
                        <p:cond delay="indefinite"/>
                      </p:stCondLst>
                      <p:childTnLst>
                        <p:par>
                          <p:cTn id="84" fill="freeze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freeze">
                      <p:stCondLst>
                        <p:cond delay="indefinite"/>
                      </p:stCondLst>
                      <p:childTnLst>
                        <p:par>
                          <p:cTn id="88" fill="freeze">
                            <p:stCondLst>
                              <p:cond delay="0"/>
                            </p:stCondLst>
                            <p:childTnLst>
                              <p:par>
                                <p:cTn id="8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Time Sequence Diagram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12" name="" descr=""/>
          <p:cNvPicPr/>
          <p:nvPr/>
        </p:nvPicPr>
        <p:blipFill>
          <a:blip r:embed="rId1"/>
          <a:stretch/>
        </p:blipFill>
        <p:spPr>
          <a:xfrm>
            <a:off x="3888000" y="1440000"/>
            <a:ext cx="1568160" cy="864360"/>
          </a:xfrm>
          <a:prstGeom prst="rect">
            <a:avLst/>
          </a:prstGeom>
          <a:ln>
            <a:noFill/>
          </a:ln>
        </p:spPr>
      </p:pic>
      <p:pic>
        <p:nvPicPr>
          <p:cNvPr id="313" name="" descr=""/>
          <p:cNvPicPr/>
          <p:nvPr/>
        </p:nvPicPr>
        <p:blipFill>
          <a:blip r:embed="rId2"/>
          <a:stretch/>
        </p:blipFill>
        <p:spPr>
          <a:xfrm>
            <a:off x="7848000" y="1656000"/>
            <a:ext cx="1074960" cy="795600"/>
          </a:xfrm>
          <a:prstGeom prst="rect">
            <a:avLst/>
          </a:prstGeom>
          <a:ln>
            <a:noFill/>
          </a:ln>
        </p:spPr>
      </p:pic>
      <p:sp>
        <p:nvSpPr>
          <p:cNvPr id="314" name="TextShape 2"/>
          <p:cNvSpPr txBox="1"/>
          <p:nvPr/>
        </p:nvSpPr>
        <p:spPr>
          <a:xfrm>
            <a:off x="7958520" y="1296000"/>
            <a:ext cx="825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MASA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15" name="" descr=""/>
          <p:cNvPicPr/>
          <p:nvPr/>
        </p:nvPicPr>
        <p:blipFill>
          <a:blip r:embed="rId3"/>
          <a:stretch/>
        </p:blipFill>
        <p:spPr>
          <a:xfrm>
            <a:off x="864000" y="1512000"/>
            <a:ext cx="504000" cy="504000"/>
          </a:xfrm>
          <a:prstGeom prst="rect">
            <a:avLst/>
          </a:prstGeom>
          <a:ln>
            <a:noFill/>
          </a:ln>
        </p:spPr>
      </p:pic>
      <p:pic>
        <p:nvPicPr>
          <p:cNvPr id="316" name="" descr=""/>
          <p:cNvPicPr/>
          <p:nvPr/>
        </p:nvPicPr>
        <p:blipFill>
          <a:blip r:embed="rId4"/>
          <a:stretch/>
        </p:blipFill>
        <p:spPr>
          <a:xfrm>
            <a:off x="5208480" y="1248480"/>
            <a:ext cx="767520" cy="767520"/>
          </a:xfrm>
          <a:prstGeom prst="rect">
            <a:avLst/>
          </a:prstGeom>
          <a:ln>
            <a:noFill/>
          </a:ln>
        </p:spPr>
      </p:pic>
      <p:sp>
        <p:nvSpPr>
          <p:cNvPr id="317" name="TextShape 3"/>
          <p:cNvSpPr txBox="1"/>
          <p:nvPr/>
        </p:nvSpPr>
        <p:spPr>
          <a:xfrm>
            <a:off x="5118120" y="2317680"/>
            <a:ext cx="11059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Registrar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8" name="Line 4"/>
          <p:cNvSpPr/>
          <p:nvPr/>
        </p:nvSpPr>
        <p:spPr>
          <a:xfrm>
            <a:off x="1152000" y="3096000"/>
            <a:ext cx="3672000" cy="0"/>
          </a:xfrm>
          <a:prstGeom prst="line">
            <a:avLst/>
          </a:prstGeom>
          <a:ln>
            <a:solidFill>
              <a:srgbClr val="000000"/>
            </a:solidFill>
            <a:headEnd len="med" type="diamond" w="med"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EST7030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/simpleenroll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19" name="Picture 84" descr=""/>
          <p:cNvPicPr/>
          <p:nvPr/>
        </p:nvPicPr>
        <p:blipFill>
          <a:blip r:embed="rId5"/>
          <a:stretch/>
        </p:blipFill>
        <p:spPr>
          <a:xfrm>
            <a:off x="521280" y="1545840"/>
            <a:ext cx="558720" cy="902520"/>
          </a:xfrm>
          <a:prstGeom prst="rect">
            <a:avLst/>
          </a:prstGeom>
          <a:ln>
            <a:noFill/>
          </a:ln>
        </p:spPr>
      </p:pic>
      <p:sp>
        <p:nvSpPr>
          <p:cNvPr id="320" name="Line 5"/>
          <p:cNvSpPr/>
          <p:nvPr/>
        </p:nvSpPr>
        <p:spPr>
          <a:xfrm>
            <a:off x="1152000" y="3744000"/>
            <a:ext cx="3672000" cy="0"/>
          </a:xfrm>
          <a:prstGeom prst="line">
            <a:avLst/>
          </a:prstGeom>
          <a:ln>
            <a:solidFill>
              <a:srgbClr val="000000"/>
            </a:solidFill>
            <a:headEnd len="med" type="triangle" w="med"/>
            <a:tailEnd len="med" type="diamond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PKIX cert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Specific to this router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Line 6"/>
          <p:cNvSpPr/>
          <p:nvPr/>
        </p:nvSpPr>
        <p:spPr>
          <a:xfrm>
            <a:off x="1152000" y="4752000"/>
            <a:ext cx="3672000" cy="0"/>
          </a:xfrm>
          <a:prstGeom prst="line">
            <a:avLst/>
          </a:prstGeom>
          <a:ln>
            <a:solidFill>
              <a:srgbClr val="000000"/>
            </a:solidFill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SHG specific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APIs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DNSSEC and </a:t>
            </a:r>
            <a:br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Advanced Homenet Naming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TextShape 2"/>
          <p:cNvSpPr txBox="1"/>
          <p:nvPr/>
        </p:nvSpPr>
        <p:spPr>
          <a:xfrm>
            <a:off x="504000" y="176904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Device will come with “coupon” for delegated DNS for home: </a:t>
            </a:r>
            <a:r>
              <a:rPr b="0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allthegoodnames.securehomegateway.ca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TextShape 3"/>
          <p:cNvSpPr txBox="1"/>
          <p:nvPr/>
        </p:nvSpPr>
        <p:spPr>
          <a:xfrm>
            <a:off x="504000" y="405936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Delegated DNS will be secured with DNSSEC, and use RFC8078 after initial setup via HTTPS API.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CustomShape 4"/>
          <p:cNvSpPr/>
          <p:nvPr/>
        </p:nvSpPr>
        <p:spPr>
          <a:xfrm>
            <a:off x="6354360" y="2448000"/>
            <a:ext cx="3293640" cy="1656000"/>
          </a:xfrm>
          <a:prstGeom prst="borderCallout1">
            <a:avLst>
              <a:gd name="adj1" fmla="val -10032"/>
              <a:gd name="adj2" fmla="val 14083"/>
              <a:gd name="adj3" fmla="val -590"/>
              <a:gd name="adj4" fmla="val 2600"/>
            </a:avLst>
          </a:prstGeom>
          <a:solidFill>
            <a:srgbClr val="00ff66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Initially, this was going to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Come in the form of a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QR code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6" name="CustomShape 5"/>
          <p:cNvSpPr/>
          <p:nvPr/>
        </p:nvSpPr>
        <p:spPr>
          <a:xfrm>
            <a:off x="6696000" y="4680000"/>
            <a:ext cx="3240000" cy="1512000"/>
          </a:xfrm>
          <a:custGeom>
            <a:avLst/>
            <a:gdLst/>
            <a:ahLst/>
            <a:rect l="0" t="0" r="r" b="b"/>
            <a:pathLst>
              <a:path w="14031" h="4202">
                <a:moveTo>
                  <a:pt x="6524" y="0"/>
                </a:moveTo>
                <a:cubicBezTo>
                  <a:pt x="5776" y="0"/>
                  <a:pt x="5029" y="349"/>
                  <a:pt x="5029" y="698"/>
                </a:cubicBezTo>
                <a:lnTo>
                  <a:pt x="0" y="821"/>
                </a:lnTo>
                <a:lnTo>
                  <a:pt x="5029" y="1744"/>
                </a:lnTo>
                <a:lnTo>
                  <a:pt x="5029" y="2456"/>
                </a:lnTo>
                <a:lnTo>
                  <a:pt x="5029" y="2979"/>
                </a:lnTo>
                <a:lnTo>
                  <a:pt x="5029" y="3502"/>
                </a:lnTo>
                <a:cubicBezTo>
                  <a:pt x="5029" y="3851"/>
                  <a:pt x="5776" y="4201"/>
                  <a:pt x="6524" y="4201"/>
                </a:cubicBezTo>
                <a:lnTo>
                  <a:pt x="7645" y="4201"/>
                </a:lnTo>
                <a:lnTo>
                  <a:pt x="8766" y="4201"/>
                </a:lnTo>
                <a:lnTo>
                  <a:pt x="10292" y="4201"/>
                </a:lnTo>
                <a:lnTo>
                  <a:pt x="11413" y="4201"/>
                </a:lnTo>
                <a:lnTo>
                  <a:pt x="12534" y="4201"/>
                </a:lnTo>
                <a:cubicBezTo>
                  <a:pt x="13282" y="4201"/>
                  <a:pt x="14030" y="3851"/>
                  <a:pt x="14030" y="3502"/>
                </a:cubicBezTo>
                <a:lnTo>
                  <a:pt x="14030" y="2979"/>
                </a:lnTo>
                <a:lnTo>
                  <a:pt x="14030" y="2456"/>
                </a:lnTo>
                <a:lnTo>
                  <a:pt x="14030" y="1744"/>
                </a:lnTo>
                <a:lnTo>
                  <a:pt x="14030" y="1221"/>
                </a:lnTo>
                <a:lnTo>
                  <a:pt x="14030" y="698"/>
                </a:lnTo>
                <a:cubicBezTo>
                  <a:pt x="14030" y="349"/>
                  <a:pt x="13282" y="0"/>
                  <a:pt x="12534" y="0"/>
                </a:cubicBezTo>
                <a:lnTo>
                  <a:pt x="11413" y="0"/>
                </a:lnTo>
                <a:lnTo>
                  <a:pt x="10292" y="0"/>
                </a:lnTo>
                <a:lnTo>
                  <a:pt x="8766" y="0"/>
                </a:lnTo>
                <a:lnTo>
                  <a:pt x="7645" y="0"/>
                </a:lnTo>
                <a:lnTo>
                  <a:pt x="6524" y="0"/>
                </a:lnTo>
              </a:path>
            </a:pathLst>
          </a:custGeom>
          <a:solidFill>
            <a:srgbClr val="ff66f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Somehow this could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 done as part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Of enrollment, resulting in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single QR code, but 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Unclear how.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Questions/Discussion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I’m not sure this belongs in ANIMA, 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1417"/>
              </a:spcBef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 if not, where?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9" name="" descr=""/>
          <p:cNvPicPr/>
          <p:nvPr/>
        </p:nvPicPr>
        <p:blipFill>
          <a:blip r:embed="rId1"/>
          <a:stretch/>
        </p:blipFill>
        <p:spPr>
          <a:xfrm>
            <a:off x="116640" y="5444640"/>
            <a:ext cx="1971720" cy="197172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Agenda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what’s the problem.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Rough idea of solution.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C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Why the name change!</a:t>
            </a:r>
            <a:endParaRPr b="0" lang="en-C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Questions.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SecureHomeGateway.ca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5805360" y="1492920"/>
            <a:ext cx="4176000" cy="360000"/>
          </a:xfrm>
          <a:prstGeom prst="borderCallout2">
            <a:avLst>
              <a:gd name="adj1" fmla="val 12167"/>
              <a:gd name="adj2" fmla="val -26347"/>
              <a:gd name="adj3" fmla="val 14232"/>
              <a:gd name="adj4" fmla="val -15946"/>
              <a:gd name="adj5" fmla="val -467"/>
              <a:gd name="adj6" fmla="val 11954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https://github.com/CIRALabs/Secure-IoT-Home-Gateway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TextShape 3"/>
          <p:cNvSpPr txBox="1"/>
          <p:nvPr/>
        </p:nvSpPr>
        <p:spPr>
          <a:xfrm>
            <a:off x="2088000" y="6165720"/>
            <a:ext cx="5832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ICANN 2018 DEMO video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2"/>
              </a:rPr>
              <a:t>https://www.youtube.com/watch?v=LauvEBa4Z4s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TextShape 4"/>
          <p:cNvSpPr txBox="1"/>
          <p:nvPr/>
        </p:nvSpPr>
        <p:spPr>
          <a:xfrm>
            <a:off x="72000" y="6885720"/>
            <a:ext cx="4392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RIPE 77 talk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3"/>
              </a:rPr>
              <a:t>https://ripe77.ripe.net/archives/video/2309/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TextShape 5"/>
          <p:cNvSpPr txBox="1"/>
          <p:nvPr/>
        </p:nvSpPr>
        <p:spPr>
          <a:xfrm>
            <a:off x="4824000" y="6885720"/>
            <a:ext cx="518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ICANN 63 talk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URL unknown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9" name="" descr=""/>
          <p:cNvPicPr/>
          <p:nvPr/>
        </p:nvPicPr>
        <p:blipFill>
          <a:blip r:embed="rId4"/>
          <a:stretch/>
        </p:blipFill>
        <p:spPr>
          <a:xfrm>
            <a:off x="2736000" y="2592000"/>
            <a:ext cx="2999160" cy="1653120"/>
          </a:xfrm>
          <a:prstGeom prst="rect">
            <a:avLst/>
          </a:prstGeom>
          <a:ln>
            <a:noFill/>
          </a:ln>
        </p:spPr>
      </p:pic>
      <p:pic>
        <p:nvPicPr>
          <p:cNvPr id="140" name="" descr=""/>
          <p:cNvPicPr/>
          <p:nvPr/>
        </p:nvPicPr>
        <p:blipFill>
          <a:blip r:embed="rId5"/>
          <a:stretch/>
        </p:blipFill>
        <p:spPr>
          <a:xfrm>
            <a:off x="560160" y="4210560"/>
            <a:ext cx="1743840" cy="1693440"/>
          </a:xfrm>
          <a:prstGeom prst="rect">
            <a:avLst/>
          </a:prstGeom>
          <a:ln>
            <a:noFill/>
          </a:ln>
        </p:spPr>
      </p:pic>
      <p:pic>
        <p:nvPicPr>
          <p:cNvPr id="141" name="" descr=""/>
          <p:cNvPicPr/>
          <p:nvPr/>
        </p:nvPicPr>
        <p:blipFill>
          <a:blip r:embed="rId6"/>
          <a:stretch/>
        </p:blipFill>
        <p:spPr>
          <a:xfrm>
            <a:off x="6518520" y="4225320"/>
            <a:ext cx="2913480" cy="1966680"/>
          </a:xfrm>
          <a:prstGeom prst="rect">
            <a:avLst/>
          </a:prstGeom>
          <a:ln>
            <a:noFill/>
          </a:ln>
        </p:spPr>
      </p:pic>
      <p:sp>
        <p:nvSpPr>
          <p:cNvPr id="142" name="CustomShape 6"/>
          <p:cNvSpPr/>
          <p:nvPr/>
        </p:nvSpPr>
        <p:spPr>
          <a:xfrm>
            <a:off x="144000" y="1008000"/>
            <a:ext cx="1872000" cy="1656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930" y="7160"/>
                </a:moveTo>
                <a:cubicBezTo>
                  <a:pt x="1530" y="4490"/>
                  <a:pt x="3400" y="1970"/>
                  <a:pt x="5270" y="1970"/>
                </a:cubicBezTo>
                <a:cubicBezTo>
                  <a:pt x="5860" y="1950"/>
                  <a:pt x="6470" y="2210"/>
                  <a:pt x="6970" y="2600"/>
                </a:cubicBezTo>
                <a:cubicBezTo>
                  <a:pt x="7450" y="1390"/>
                  <a:pt x="8340" y="650"/>
                  <a:pt x="9340" y="650"/>
                </a:cubicBezTo>
                <a:cubicBezTo>
                  <a:pt x="10004" y="690"/>
                  <a:pt x="10710" y="1050"/>
                  <a:pt x="11210" y="1700"/>
                </a:cubicBezTo>
                <a:cubicBezTo>
                  <a:pt x="11570" y="630"/>
                  <a:pt x="12330" y="0"/>
                  <a:pt x="13150" y="0"/>
                </a:cubicBezTo>
                <a:cubicBezTo>
                  <a:pt x="13840" y="0"/>
                  <a:pt x="14470" y="460"/>
                  <a:pt x="14870" y="1160"/>
                </a:cubicBezTo>
                <a:cubicBezTo>
                  <a:pt x="15330" y="440"/>
                  <a:pt x="16020" y="0"/>
                  <a:pt x="16740" y="0"/>
                </a:cubicBezTo>
                <a:cubicBezTo>
                  <a:pt x="17910" y="0"/>
                  <a:pt x="18900" y="1130"/>
                  <a:pt x="19110" y="2710"/>
                </a:cubicBezTo>
                <a:cubicBezTo>
                  <a:pt x="20240" y="3150"/>
                  <a:pt x="21060" y="4580"/>
                  <a:pt x="21060" y="6220"/>
                </a:cubicBezTo>
                <a:cubicBezTo>
                  <a:pt x="21060" y="6720"/>
                  <a:pt x="21000" y="7200"/>
                  <a:pt x="20830" y="7660"/>
                </a:cubicBezTo>
                <a:cubicBezTo>
                  <a:pt x="21310" y="8460"/>
                  <a:pt x="21600" y="9450"/>
                  <a:pt x="21600" y="10460"/>
                </a:cubicBezTo>
                <a:cubicBezTo>
                  <a:pt x="21600" y="12750"/>
                  <a:pt x="20310" y="14680"/>
                  <a:pt x="18650" y="15010"/>
                </a:cubicBezTo>
                <a:cubicBezTo>
                  <a:pt x="18650" y="17200"/>
                  <a:pt x="17370" y="18920"/>
                  <a:pt x="15770" y="18920"/>
                </a:cubicBezTo>
                <a:cubicBezTo>
                  <a:pt x="15220" y="18920"/>
                  <a:pt x="14700" y="18710"/>
                  <a:pt x="14240" y="18310"/>
                </a:cubicBezTo>
                <a:cubicBezTo>
                  <a:pt x="13820" y="20240"/>
                  <a:pt x="12490" y="21600"/>
                  <a:pt x="11000" y="21600"/>
                </a:cubicBezTo>
                <a:cubicBezTo>
                  <a:pt x="9890" y="21600"/>
                  <a:pt x="8840" y="20790"/>
                  <a:pt x="8210" y="19510"/>
                </a:cubicBezTo>
                <a:cubicBezTo>
                  <a:pt x="7620" y="20000"/>
                  <a:pt x="7930" y="20290"/>
                  <a:pt x="6240" y="20290"/>
                </a:cubicBezTo>
                <a:cubicBezTo>
                  <a:pt x="4850" y="20290"/>
                  <a:pt x="3570" y="19280"/>
                  <a:pt x="2900" y="17640"/>
                </a:cubicBezTo>
                <a:cubicBezTo>
                  <a:pt x="1300" y="17600"/>
                  <a:pt x="480" y="16300"/>
                  <a:pt x="480" y="14660"/>
                </a:cubicBezTo>
                <a:cubicBezTo>
                  <a:pt x="480" y="13900"/>
                  <a:pt x="690" y="13210"/>
                  <a:pt x="1070" y="12640"/>
                </a:cubicBezTo>
                <a:cubicBezTo>
                  <a:pt x="380" y="12160"/>
                  <a:pt x="0" y="11210"/>
                  <a:pt x="0" y="10120"/>
                </a:cubicBezTo>
                <a:cubicBezTo>
                  <a:pt x="0" y="8590"/>
                  <a:pt x="840" y="7330"/>
                  <a:pt x="1930" y="7160"/>
                </a:cubicBezTo>
                <a:close/>
                <a:moveTo>
                  <a:pt x="1930" y="7160"/>
                </a:moveTo>
                <a:cubicBezTo>
                  <a:pt x="1950" y="7410"/>
                  <a:pt x="2040" y="7690"/>
                  <a:pt x="2090" y="7920"/>
                </a:cubicBezTo>
                <a:moveTo>
                  <a:pt x="6970" y="2600"/>
                </a:moveTo>
                <a:cubicBezTo>
                  <a:pt x="7200" y="2790"/>
                  <a:pt x="7480" y="3050"/>
                  <a:pt x="7670" y="3310"/>
                </a:cubicBezTo>
                <a:moveTo>
                  <a:pt x="11210" y="1700"/>
                </a:moveTo>
                <a:cubicBezTo>
                  <a:pt x="11130" y="1910"/>
                  <a:pt x="11080" y="2160"/>
                  <a:pt x="11030" y="2400"/>
                </a:cubicBezTo>
                <a:moveTo>
                  <a:pt x="14870" y="1160"/>
                </a:moveTo>
                <a:cubicBezTo>
                  <a:pt x="14720" y="1400"/>
                  <a:pt x="14640" y="1720"/>
                  <a:pt x="14540" y="2010"/>
                </a:cubicBezTo>
                <a:moveTo>
                  <a:pt x="19110" y="2710"/>
                </a:moveTo>
                <a:cubicBezTo>
                  <a:pt x="19130" y="2890"/>
                  <a:pt x="19230" y="3290"/>
                  <a:pt x="19190" y="3380"/>
                </a:cubicBezTo>
                <a:moveTo>
                  <a:pt x="20830" y="7660"/>
                </a:moveTo>
                <a:cubicBezTo>
                  <a:pt x="20660" y="8170"/>
                  <a:pt x="20430" y="8620"/>
                  <a:pt x="20110" y="8990"/>
                </a:cubicBezTo>
                <a:moveTo>
                  <a:pt x="18660" y="15010"/>
                </a:moveTo>
                <a:cubicBezTo>
                  <a:pt x="18740" y="14200"/>
                  <a:pt x="18280" y="12200"/>
                  <a:pt x="17000" y="11450"/>
                </a:cubicBezTo>
                <a:moveTo>
                  <a:pt x="14240" y="18310"/>
                </a:moveTo>
                <a:cubicBezTo>
                  <a:pt x="14320" y="17980"/>
                  <a:pt x="14350" y="17680"/>
                  <a:pt x="14370" y="17360"/>
                </a:cubicBezTo>
                <a:moveTo>
                  <a:pt x="8220" y="19510"/>
                </a:moveTo>
                <a:cubicBezTo>
                  <a:pt x="8060" y="19250"/>
                  <a:pt x="7960" y="18950"/>
                  <a:pt x="7860" y="18640"/>
                </a:cubicBezTo>
                <a:moveTo>
                  <a:pt x="2900" y="17640"/>
                </a:moveTo>
                <a:cubicBezTo>
                  <a:pt x="3090" y="17600"/>
                  <a:pt x="3280" y="17540"/>
                  <a:pt x="3460" y="17450"/>
                </a:cubicBezTo>
                <a:moveTo>
                  <a:pt x="1070" y="12640"/>
                </a:moveTo>
                <a:cubicBezTo>
                  <a:pt x="1400" y="12900"/>
                  <a:pt x="1780" y="13130"/>
                  <a:pt x="2330" y="13040"/>
                </a:cubicBez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Internet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cxnSp>
        <p:nvCxnSpPr>
          <p:cNvPr id="143" name="Line 7"/>
          <p:cNvCxnSpPr>
            <a:stCxn id="142" idx="3"/>
            <a:endCxn id="139" idx="0"/>
          </p:cNvCxnSpPr>
          <p:nvPr/>
        </p:nvCxnSpPr>
        <p:spPr>
          <a:xfrm>
            <a:off x="2016000" y="1836000"/>
            <a:ext cx="2219760" cy="756360"/>
          </a:xfrm>
          <a:prstGeom prst="straightConnector1">
            <a:avLst/>
          </a:prstGeom>
          <a:ln>
            <a:solidFill>
              <a:srgbClr val="000000"/>
            </a:solidFill>
            <a:headEnd len="med" type="triangle" w="med"/>
            <a:tailEnd len="med" type="triangle" w="med"/>
          </a:ln>
        </p:spPr>
      </p:cxnSp>
      <p:cxnSp>
        <p:nvCxnSpPr>
          <p:cNvPr id="144" name="Line 8"/>
          <p:cNvCxnSpPr>
            <a:stCxn id="140" idx="3"/>
            <a:endCxn id="139" idx="2"/>
          </p:cNvCxnSpPr>
          <p:nvPr/>
        </p:nvCxnSpPr>
        <p:spPr>
          <a:xfrm flipV="1">
            <a:off x="2304000" y="4245120"/>
            <a:ext cx="1931760" cy="812520"/>
          </a:xfrm>
          <a:prstGeom prst="straightConnector1">
            <a:avLst/>
          </a:prstGeom>
          <a:ln>
            <a:solidFill>
              <a:srgbClr val="000000"/>
            </a:solidFill>
            <a:headEnd len="med" type="triangle" w="med"/>
            <a:tailEnd len="med" type="triangle" w="med"/>
          </a:ln>
        </p:spPr>
      </p:cxnSp>
      <p:cxnSp>
        <p:nvCxnSpPr>
          <p:cNvPr id="145" name="Line 9"/>
          <p:cNvCxnSpPr>
            <a:stCxn id="139" idx="2"/>
            <a:endCxn id="141" idx="1"/>
          </p:cNvCxnSpPr>
          <p:nvPr/>
        </p:nvCxnSpPr>
        <p:spPr>
          <a:xfrm>
            <a:off x="4235400" y="4245120"/>
            <a:ext cx="2283480" cy="963720"/>
          </a:xfrm>
          <a:prstGeom prst="straightConnector1">
            <a:avLst/>
          </a:prstGeom>
          <a:ln>
            <a:solidFill>
              <a:srgbClr val="000000"/>
            </a:solidFill>
            <a:headEnd len="med" type="triangle" w="med"/>
            <a:tailEnd len="med" type="triangle" w="med"/>
          </a:ln>
        </p:spPr>
      </p:cxn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3503880" y="1636200"/>
            <a:ext cx="1892160" cy="3208320"/>
          </a:xfrm>
          <a:prstGeom prst="roundRect">
            <a:avLst>
              <a:gd name="adj" fmla="val 16667"/>
            </a:avLst>
          </a:prstGeom>
          <a:solidFill>
            <a:srgbClr val="e6e0ec"/>
          </a:solidFill>
          <a:ln w="9360">
            <a:solidFill>
              <a:srgbClr val="00000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47" name="CustomShape 2"/>
          <p:cNvSpPr/>
          <p:nvPr/>
        </p:nvSpPr>
        <p:spPr>
          <a:xfrm>
            <a:off x="3611160" y="3861000"/>
            <a:ext cx="1644120" cy="654120"/>
          </a:xfrm>
          <a:prstGeom prst="rect">
            <a:avLst/>
          </a:prstGeom>
          <a:solidFill>
            <a:srgbClr val="f2f2f2"/>
          </a:solidFill>
          <a:ln w="9360">
            <a:noFill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MUD Controller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TextShape 3"/>
          <p:cNvSpPr txBox="1"/>
          <p:nvPr/>
        </p:nvSpPr>
        <p:spPr>
          <a:xfrm>
            <a:off x="1366560" y="524880"/>
            <a:ext cx="8186760" cy="12596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High Level MUD &amp; IoT Device Provisioning Workflow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TextShape 4"/>
          <p:cNvSpPr txBox="1"/>
          <p:nvPr/>
        </p:nvSpPr>
        <p:spPr>
          <a:xfrm>
            <a:off x="3730320" y="7163640"/>
            <a:ext cx="5079600" cy="402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CA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CIRA Labs - Secure Home Gateway - 2018-09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CA" sz="132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0" name="TextShape 5"/>
          <p:cNvSpPr txBox="1"/>
          <p:nvPr/>
        </p:nvSpPr>
        <p:spPr>
          <a:xfrm>
            <a:off x="1366560" y="7153560"/>
            <a:ext cx="2351880" cy="402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fld id="{4F624D70-D554-41A6-B6C2-4A8403A512CB}" type="slidenum">
              <a:rPr b="0" lang="en-CA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&lt;number&gt;</a:t>
            </a:fld>
            <a:fld id="{D7950712-2B48-43EB-BC6C-32F911183F6F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2B40A4F5-E275-46CD-993C-AE6B4ED0E4D1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FD9F5542-ABB8-4231-A49E-4F6D3A8616AD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626D9332-01EF-4341-96B9-78B324CCDEA1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38FD3EDF-D88E-4714-BA23-1E536C9E6E85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44D6DF4F-B07D-4253-8268-ED5DB7D0949F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08C59788-8E16-4AC7-B210-7C8CCEA1A463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CA" sz="132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1" name="CustomShape 6"/>
          <p:cNvSpPr/>
          <p:nvPr/>
        </p:nvSpPr>
        <p:spPr>
          <a:xfrm>
            <a:off x="2704680" y="5239800"/>
            <a:ext cx="2329920" cy="1508040"/>
          </a:xfrm>
          <a:prstGeom prst="roundRect">
            <a:avLst>
              <a:gd name="adj" fmla="val 16667"/>
            </a:avLst>
          </a:prstGeom>
          <a:solidFill>
            <a:srgbClr val="ebf1de"/>
          </a:solidFill>
          <a:ln w="9360">
            <a:solidFill>
              <a:srgbClr val="00000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52" name="Picture 4" descr=""/>
          <p:cNvPicPr/>
          <p:nvPr/>
        </p:nvPicPr>
        <p:blipFill>
          <a:blip r:embed="rId1"/>
          <a:stretch/>
        </p:blipFill>
        <p:spPr>
          <a:xfrm>
            <a:off x="2955600" y="5350680"/>
            <a:ext cx="638280" cy="638280"/>
          </a:xfrm>
          <a:prstGeom prst="rect">
            <a:avLst/>
          </a:prstGeom>
          <a:ln>
            <a:noFill/>
          </a:ln>
        </p:spPr>
      </p:pic>
      <p:pic>
        <p:nvPicPr>
          <p:cNvPr id="153" name="Picture 46" descr=""/>
          <p:cNvPicPr/>
          <p:nvPr/>
        </p:nvPicPr>
        <p:blipFill>
          <a:blip r:embed="rId2"/>
          <a:stretch/>
        </p:blipFill>
        <p:spPr>
          <a:xfrm>
            <a:off x="4047480" y="5440680"/>
            <a:ext cx="713880" cy="713880"/>
          </a:xfrm>
          <a:prstGeom prst="rect">
            <a:avLst/>
          </a:prstGeom>
          <a:ln>
            <a:noFill/>
          </a:ln>
        </p:spPr>
      </p:pic>
      <p:sp>
        <p:nvSpPr>
          <p:cNvPr id="154" name="CustomShape 7"/>
          <p:cNvSpPr/>
          <p:nvPr/>
        </p:nvSpPr>
        <p:spPr>
          <a:xfrm>
            <a:off x="1054800" y="5154120"/>
            <a:ext cx="1037520" cy="92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(1)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Scan MUD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QR code &amp;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send to MUD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controller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5" name="Picture 48" descr=""/>
          <p:cNvPicPr/>
          <p:nvPr/>
        </p:nvPicPr>
        <p:blipFill>
          <a:blip r:embed="rId3"/>
          <a:stretch/>
        </p:blipFill>
        <p:spPr>
          <a:xfrm>
            <a:off x="6383520" y="2633400"/>
            <a:ext cx="685800" cy="681120"/>
          </a:xfrm>
          <a:prstGeom prst="rect">
            <a:avLst/>
          </a:prstGeom>
          <a:ln>
            <a:noFill/>
          </a:ln>
        </p:spPr>
      </p:pic>
      <p:sp>
        <p:nvSpPr>
          <p:cNvPr id="156" name="CustomShape 8"/>
          <p:cNvSpPr/>
          <p:nvPr/>
        </p:nvSpPr>
        <p:spPr>
          <a:xfrm>
            <a:off x="5919480" y="2112480"/>
            <a:ext cx="157248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CIRA SHG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MUD Repository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9"/>
          <p:cNvSpPr/>
          <p:nvPr/>
        </p:nvSpPr>
        <p:spPr>
          <a:xfrm>
            <a:off x="793440" y="2216880"/>
            <a:ext cx="889920" cy="1693440"/>
          </a:xfrm>
          <a:prstGeom prst="roundRect">
            <a:avLst>
              <a:gd name="adj" fmla="val 16667"/>
            </a:avLst>
          </a:prstGeom>
          <a:solidFill>
            <a:srgbClr val="e6e0ec"/>
          </a:solidFill>
          <a:ln w="9360">
            <a:solidFill>
              <a:srgbClr val="00000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58" name="CustomShape 10"/>
          <p:cNvSpPr/>
          <p:nvPr/>
        </p:nvSpPr>
        <p:spPr>
          <a:xfrm>
            <a:off x="963000" y="3247920"/>
            <a:ext cx="56808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SHG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App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11"/>
          <p:cNvSpPr/>
          <p:nvPr/>
        </p:nvSpPr>
        <p:spPr>
          <a:xfrm>
            <a:off x="1745640" y="4017960"/>
            <a:ext cx="947880" cy="1259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b050"/>
            </a:solidFill>
            <a:round/>
            <a:tailEnd len="med" type="triangle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60" name="CustomShape 12"/>
          <p:cNvSpPr/>
          <p:nvPr/>
        </p:nvSpPr>
        <p:spPr>
          <a:xfrm>
            <a:off x="5489280" y="3069720"/>
            <a:ext cx="734400" cy="5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(2)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Send to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CIRA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13"/>
          <p:cNvSpPr/>
          <p:nvPr/>
        </p:nvSpPr>
        <p:spPr>
          <a:xfrm flipV="1">
            <a:off x="7260480" y="2985480"/>
            <a:ext cx="1032840" cy="10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7030a0"/>
            </a:solidFill>
            <a:round/>
            <a:headEnd len="med" type="arrow" w="med"/>
            <a:tail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62" name="CustomShape 14"/>
          <p:cNvSpPr/>
          <p:nvPr/>
        </p:nvSpPr>
        <p:spPr>
          <a:xfrm>
            <a:off x="7313400" y="3078720"/>
            <a:ext cx="961200" cy="5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(2)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 vendor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MUD file 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Picture 59" descr=""/>
          <p:cNvPicPr/>
          <p:nvPr/>
        </p:nvPicPr>
        <p:blipFill>
          <a:blip r:embed="rId4"/>
          <a:stretch/>
        </p:blipFill>
        <p:spPr>
          <a:xfrm>
            <a:off x="8452440" y="2615040"/>
            <a:ext cx="685800" cy="681120"/>
          </a:xfrm>
          <a:prstGeom prst="rect">
            <a:avLst/>
          </a:prstGeom>
          <a:ln>
            <a:noFill/>
          </a:ln>
        </p:spPr>
      </p:pic>
      <p:sp>
        <p:nvSpPr>
          <p:cNvPr id="164" name="CustomShape 15"/>
          <p:cNvSpPr/>
          <p:nvPr/>
        </p:nvSpPr>
        <p:spPr>
          <a:xfrm>
            <a:off x="8057880" y="1994040"/>
            <a:ext cx="1270800" cy="72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ACME.CORP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MUD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Repository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16"/>
          <p:cNvSpPr/>
          <p:nvPr/>
        </p:nvSpPr>
        <p:spPr>
          <a:xfrm>
            <a:off x="3672360" y="1951920"/>
            <a:ext cx="676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SHG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17"/>
          <p:cNvSpPr/>
          <p:nvPr/>
        </p:nvSpPr>
        <p:spPr>
          <a:xfrm flipH="1">
            <a:off x="1890720" y="2468880"/>
            <a:ext cx="1478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b050"/>
            </a:solidFill>
            <a:round/>
            <a:head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67" name="CustomShape 18"/>
          <p:cNvSpPr/>
          <p:nvPr/>
        </p:nvSpPr>
        <p:spPr>
          <a:xfrm flipH="1" flipV="1">
            <a:off x="5430600" y="2962080"/>
            <a:ext cx="851400" cy="5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7030a0"/>
            </a:solidFill>
            <a:round/>
            <a:headEnd len="med" type="arrow" w="med"/>
            <a:tail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68" name="CustomShape 19"/>
          <p:cNvSpPr/>
          <p:nvPr/>
        </p:nvSpPr>
        <p:spPr>
          <a:xfrm>
            <a:off x="3240360" y="6235920"/>
            <a:ext cx="127980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ACME.CORP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IoT Water Sensor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20"/>
          <p:cNvSpPr/>
          <p:nvPr/>
        </p:nvSpPr>
        <p:spPr>
          <a:xfrm>
            <a:off x="2424240" y="2077560"/>
            <a:ext cx="35316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(1)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1"/>
          <p:cNvSpPr/>
          <p:nvPr/>
        </p:nvSpPr>
        <p:spPr>
          <a:xfrm>
            <a:off x="1888920" y="2760480"/>
            <a:ext cx="1447920" cy="11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2060"/>
            </a:solidFill>
            <a:round/>
            <a:head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1" name="CustomShape 22"/>
          <p:cNvSpPr/>
          <p:nvPr/>
        </p:nvSpPr>
        <p:spPr>
          <a:xfrm flipH="1" flipV="1">
            <a:off x="1852920" y="3002400"/>
            <a:ext cx="1519920" cy="10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2060"/>
            </a:solidFill>
            <a:round/>
            <a:head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2" name="CustomShape 23"/>
          <p:cNvSpPr/>
          <p:nvPr/>
        </p:nvSpPr>
        <p:spPr>
          <a:xfrm>
            <a:off x="2067840" y="3090600"/>
            <a:ext cx="1052640" cy="75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(3)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User accepts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provisioning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instructions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24"/>
          <p:cNvSpPr/>
          <p:nvPr/>
        </p:nvSpPr>
        <p:spPr>
          <a:xfrm>
            <a:off x="2788200" y="5944320"/>
            <a:ext cx="103140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CA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MUD QR Code</a:t>
            </a:r>
            <a:endParaRPr b="0" lang="en-CA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25"/>
          <p:cNvSpPr/>
          <p:nvPr/>
        </p:nvSpPr>
        <p:spPr>
          <a:xfrm>
            <a:off x="1973520" y="4896000"/>
            <a:ext cx="35316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(1)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26"/>
          <p:cNvSpPr/>
          <p:nvPr/>
        </p:nvSpPr>
        <p:spPr>
          <a:xfrm flipH="1" flipV="1">
            <a:off x="4403520" y="4647240"/>
            <a:ext cx="9360" cy="612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c00000"/>
            </a:solidFill>
            <a:round/>
            <a:headEnd len="med" type="oval" w="med"/>
            <a:tailEnd len="med" type="oval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6" name="CustomShape 27"/>
          <p:cNvSpPr/>
          <p:nvPr/>
        </p:nvSpPr>
        <p:spPr>
          <a:xfrm>
            <a:off x="5415480" y="4844880"/>
            <a:ext cx="2732040" cy="159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(4)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IoT device added to network with specific network access controls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 u="sng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Network Access control: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Allow access to ACME.CORP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Allow to send alerts internally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Allow to be configured by app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Deny all other internet access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28"/>
          <p:cNvSpPr/>
          <p:nvPr/>
        </p:nvSpPr>
        <p:spPr>
          <a:xfrm>
            <a:off x="4473000" y="4865040"/>
            <a:ext cx="35316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(4)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8" name="Picture 84" descr=""/>
          <p:cNvPicPr/>
          <p:nvPr/>
        </p:nvPicPr>
        <p:blipFill>
          <a:blip r:embed="rId5"/>
          <a:stretch/>
        </p:blipFill>
        <p:spPr>
          <a:xfrm>
            <a:off x="968040" y="2274480"/>
            <a:ext cx="558720" cy="902520"/>
          </a:xfrm>
          <a:prstGeom prst="rect">
            <a:avLst/>
          </a:prstGeom>
          <a:ln>
            <a:noFill/>
          </a:ln>
        </p:spPr>
      </p:pic>
      <p:sp>
        <p:nvSpPr>
          <p:cNvPr id="179" name="CustomShape 29"/>
          <p:cNvSpPr/>
          <p:nvPr/>
        </p:nvSpPr>
        <p:spPr>
          <a:xfrm flipV="1">
            <a:off x="4245840" y="3237480"/>
            <a:ext cx="360" cy="53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head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80" name="Picture 61" descr=""/>
          <p:cNvPicPr/>
          <p:nvPr/>
        </p:nvPicPr>
        <p:blipFill>
          <a:blip r:embed="rId6"/>
          <a:stretch/>
        </p:blipFill>
        <p:spPr>
          <a:xfrm>
            <a:off x="4499640" y="1692000"/>
            <a:ext cx="736200" cy="738000"/>
          </a:xfrm>
          <a:prstGeom prst="rect">
            <a:avLst/>
          </a:prstGeom>
          <a:ln>
            <a:noFill/>
          </a:ln>
        </p:spPr>
      </p:pic>
      <p:pic>
        <p:nvPicPr>
          <p:cNvPr id="181" name="Picture 87" descr=""/>
          <p:cNvPicPr/>
          <p:nvPr/>
        </p:nvPicPr>
        <p:blipFill>
          <a:blip r:embed="rId7"/>
          <a:stretch/>
        </p:blipFill>
        <p:spPr>
          <a:xfrm>
            <a:off x="4833720" y="2125800"/>
            <a:ext cx="165960" cy="167400"/>
          </a:xfrm>
          <a:prstGeom prst="rect">
            <a:avLst/>
          </a:prstGeom>
          <a:ln>
            <a:noFill/>
          </a:ln>
        </p:spPr>
      </p:pic>
      <p:sp>
        <p:nvSpPr>
          <p:cNvPr id="182" name="CustomShape 30"/>
          <p:cNvSpPr/>
          <p:nvPr/>
        </p:nvSpPr>
        <p:spPr>
          <a:xfrm>
            <a:off x="4630320" y="3242880"/>
            <a:ext cx="360" cy="536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head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83" name="Picture 92" descr=""/>
          <p:cNvPicPr/>
          <p:nvPr/>
        </p:nvPicPr>
        <p:blipFill>
          <a:blip r:embed="rId8"/>
          <a:stretch/>
        </p:blipFill>
        <p:spPr>
          <a:xfrm>
            <a:off x="3915360" y="4057560"/>
            <a:ext cx="475920" cy="475920"/>
          </a:xfrm>
          <a:prstGeom prst="rect">
            <a:avLst/>
          </a:prstGeom>
          <a:ln>
            <a:noFill/>
          </a:ln>
        </p:spPr>
      </p:pic>
      <p:pic>
        <p:nvPicPr>
          <p:cNvPr id="184" name="Picture 94" descr=""/>
          <p:cNvPicPr/>
          <p:nvPr/>
        </p:nvPicPr>
        <p:blipFill>
          <a:blip r:embed="rId9"/>
          <a:srcRect l="0" t="60774" r="55104" b="0"/>
          <a:stretch/>
        </p:blipFill>
        <p:spPr>
          <a:xfrm>
            <a:off x="6481800" y="3150000"/>
            <a:ext cx="455040" cy="397800"/>
          </a:xfrm>
          <a:prstGeom prst="rect">
            <a:avLst/>
          </a:prstGeom>
          <a:ln>
            <a:noFill/>
          </a:ln>
        </p:spPr>
      </p:pic>
      <p:pic>
        <p:nvPicPr>
          <p:cNvPr id="185" name="Picture 95" descr=""/>
          <p:cNvPicPr/>
          <p:nvPr/>
        </p:nvPicPr>
        <p:blipFill>
          <a:blip r:embed="rId10"/>
          <a:srcRect l="0" t="60774" r="55104" b="0"/>
          <a:stretch/>
        </p:blipFill>
        <p:spPr>
          <a:xfrm>
            <a:off x="8553240" y="3129840"/>
            <a:ext cx="455040" cy="397800"/>
          </a:xfrm>
          <a:prstGeom prst="rect">
            <a:avLst/>
          </a:prstGeom>
          <a:ln>
            <a:noFill/>
          </a:ln>
        </p:spPr>
      </p:pic>
      <p:sp>
        <p:nvSpPr>
          <p:cNvPr id="186" name="CustomShape 31"/>
          <p:cNvSpPr/>
          <p:nvPr/>
        </p:nvSpPr>
        <p:spPr>
          <a:xfrm>
            <a:off x="4490640" y="4257720"/>
            <a:ext cx="78012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CA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(IP Tables)</a:t>
            </a:r>
            <a:endParaRPr b="0" lang="en-CA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32"/>
          <p:cNvSpPr/>
          <p:nvPr/>
        </p:nvSpPr>
        <p:spPr>
          <a:xfrm>
            <a:off x="3633480" y="2470320"/>
            <a:ext cx="1644120" cy="654120"/>
          </a:xfrm>
          <a:prstGeom prst="rect">
            <a:avLst/>
          </a:prstGeom>
          <a:solidFill>
            <a:srgbClr val="f2f2f2"/>
          </a:solidFill>
          <a:ln w="9360">
            <a:noFill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MUD Supervisor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8" name="Picture 63" descr=""/>
          <p:cNvPicPr/>
          <p:nvPr/>
        </p:nvPicPr>
        <p:blipFill>
          <a:blip r:embed="rId11"/>
          <a:srcRect l="0" t="60774" r="55104" b="0"/>
          <a:stretch/>
        </p:blipFill>
        <p:spPr>
          <a:xfrm>
            <a:off x="4255920" y="2745720"/>
            <a:ext cx="455040" cy="397800"/>
          </a:xfrm>
          <a:prstGeom prst="rect">
            <a:avLst/>
          </a:prstGeom>
          <a:ln>
            <a:noFill/>
          </a:ln>
        </p:spPr>
      </p:pic>
      <p:sp>
        <p:nvSpPr>
          <p:cNvPr id="189" name="CustomShape 33"/>
          <p:cNvSpPr/>
          <p:nvPr/>
        </p:nvSpPr>
        <p:spPr>
          <a:xfrm flipH="1">
            <a:off x="147960" y="4025160"/>
            <a:ext cx="1079640" cy="1944000"/>
          </a:xfrm>
          <a:prstGeom prst="borderCallout1">
            <a:avLst>
              <a:gd name="adj1" fmla="val -26899"/>
              <a:gd name="adj2" fmla="val -13841"/>
              <a:gd name="adj3" fmla="val -1800"/>
              <a:gd name="adj4" fmla="val 2215"/>
            </a:avLst>
          </a:prstGeom>
          <a:solidFill>
            <a:srgbClr val="ff0066"/>
          </a:solidFill>
          <a:ln w="57240">
            <a:solidFill>
              <a:srgbClr val="ff33ff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RESTful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API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TO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TRUST?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Shape 1"/>
          <p:cNvSpPr txBox="1"/>
          <p:nvPr/>
        </p:nvSpPr>
        <p:spPr>
          <a:xfrm>
            <a:off x="417600" y="1986120"/>
            <a:ext cx="9503640" cy="4988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9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Gateway provisioning, device discovery, device provisioning must be as simple as possible, intuitive for non experienced users, available as framework for default open source app.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Verdana"/>
            </a:endParaRPr>
          </a:p>
        </p:txBody>
      </p:sp>
      <p:sp>
        <p:nvSpPr>
          <p:cNvPr id="191" name="TextShape 2"/>
          <p:cNvSpPr txBox="1"/>
          <p:nvPr/>
        </p:nvSpPr>
        <p:spPr>
          <a:xfrm>
            <a:off x="1366560" y="524880"/>
            <a:ext cx="8186760" cy="1259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c8102e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Simple user interface is key to this project: </a:t>
            </a:r>
            <a:r>
              <a:rPr b="1" lang="en-US" sz="2800" spc="-1" strike="noStrike">
                <a:solidFill>
                  <a:srgbClr val="682d8e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Swipe UP, DOWN, LEFT and RIGHT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2" name="Picture 57" descr=""/>
          <p:cNvPicPr/>
          <p:nvPr/>
        </p:nvPicPr>
        <p:blipFill>
          <a:blip r:embed="rId1"/>
          <a:stretch/>
        </p:blipFill>
        <p:spPr>
          <a:xfrm>
            <a:off x="8779680" y="4432680"/>
            <a:ext cx="1150560" cy="1049760"/>
          </a:xfrm>
          <a:prstGeom prst="rect">
            <a:avLst/>
          </a:prstGeom>
          <a:ln>
            <a:noFill/>
          </a:ln>
        </p:spPr>
      </p:pic>
      <p:pic>
        <p:nvPicPr>
          <p:cNvPr id="193" name="Picture 66" descr=""/>
          <p:cNvPicPr/>
          <p:nvPr/>
        </p:nvPicPr>
        <p:blipFill>
          <a:blip r:embed="rId2"/>
          <a:srcRect l="24252" t="0" r="0" b="49946"/>
          <a:stretch/>
        </p:blipFill>
        <p:spPr>
          <a:xfrm>
            <a:off x="9224640" y="4213080"/>
            <a:ext cx="523440" cy="313560"/>
          </a:xfrm>
          <a:prstGeom prst="rect">
            <a:avLst/>
          </a:prstGeom>
          <a:ln>
            <a:noFill/>
          </a:ln>
        </p:spPr>
      </p:pic>
      <p:pic>
        <p:nvPicPr>
          <p:cNvPr id="194" name="Picture 67" descr=""/>
          <p:cNvPicPr/>
          <p:nvPr/>
        </p:nvPicPr>
        <p:blipFill>
          <a:blip r:embed="rId3"/>
          <a:stretch/>
        </p:blipFill>
        <p:spPr>
          <a:xfrm>
            <a:off x="769680" y="4054320"/>
            <a:ext cx="1307880" cy="1299240"/>
          </a:xfrm>
          <a:prstGeom prst="rect">
            <a:avLst/>
          </a:prstGeom>
          <a:ln>
            <a:noFill/>
          </a:ln>
        </p:spPr>
      </p:pic>
      <p:sp>
        <p:nvSpPr>
          <p:cNvPr id="195" name="CustomShape 3"/>
          <p:cNvSpPr/>
          <p:nvPr/>
        </p:nvSpPr>
        <p:spPr>
          <a:xfrm flipH="1">
            <a:off x="1993680" y="5006880"/>
            <a:ext cx="515160" cy="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00"/>
            </a:solidFill>
            <a:round/>
            <a:headEnd len="med" type="arrow" w="med"/>
            <a:tail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96" name="CustomShape 4"/>
          <p:cNvSpPr/>
          <p:nvPr/>
        </p:nvSpPr>
        <p:spPr>
          <a:xfrm flipH="1">
            <a:off x="8722800" y="5006880"/>
            <a:ext cx="307080" cy="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00"/>
            </a:solidFill>
            <a:round/>
            <a:tail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97" name="Picture 77" descr=""/>
          <p:cNvPicPr/>
          <p:nvPr/>
        </p:nvPicPr>
        <p:blipFill>
          <a:blip r:embed="rId4"/>
          <a:stretch/>
        </p:blipFill>
        <p:spPr>
          <a:xfrm>
            <a:off x="7094520" y="3620880"/>
            <a:ext cx="1550520" cy="2589480"/>
          </a:xfrm>
          <a:prstGeom prst="rect">
            <a:avLst/>
          </a:prstGeom>
          <a:ln>
            <a:noFill/>
          </a:ln>
        </p:spPr>
      </p:pic>
      <p:pic>
        <p:nvPicPr>
          <p:cNvPr id="198" name="Picture 78" descr=""/>
          <p:cNvPicPr/>
          <p:nvPr/>
        </p:nvPicPr>
        <p:blipFill>
          <a:blip r:embed="rId5"/>
          <a:stretch/>
        </p:blipFill>
        <p:spPr>
          <a:xfrm>
            <a:off x="2705760" y="3616560"/>
            <a:ext cx="1580400" cy="2639160"/>
          </a:xfrm>
          <a:prstGeom prst="rect">
            <a:avLst/>
          </a:prstGeom>
          <a:ln>
            <a:noFill/>
          </a:ln>
        </p:spPr>
      </p:pic>
      <p:pic>
        <p:nvPicPr>
          <p:cNvPr id="199" name="Picture 79" descr=""/>
          <p:cNvPicPr/>
          <p:nvPr/>
        </p:nvPicPr>
        <p:blipFill>
          <a:blip r:embed="rId6"/>
          <a:stretch/>
        </p:blipFill>
        <p:spPr>
          <a:xfrm>
            <a:off x="4890240" y="3616560"/>
            <a:ext cx="1631880" cy="2639160"/>
          </a:xfrm>
          <a:prstGeom prst="rect">
            <a:avLst/>
          </a:prstGeom>
          <a:ln>
            <a:noFill/>
          </a:ln>
        </p:spPr>
      </p:pic>
      <p:sp>
        <p:nvSpPr>
          <p:cNvPr id="200" name="CustomShape 5"/>
          <p:cNvSpPr/>
          <p:nvPr/>
        </p:nvSpPr>
        <p:spPr>
          <a:xfrm flipH="1">
            <a:off x="6597360" y="5006880"/>
            <a:ext cx="465840" cy="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00"/>
            </a:solidFill>
            <a:round/>
            <a:tail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01" name="CustomShape 6"/>
          <p:cNvSpPr/>
          <p:nvPr/>
        </p:nvSpPr>
        <p:spPr>
          <a:xfrm flipH="1">
            <a:off x="4424040" y="5006880"/>
            <a:ext cx="465840" cy="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00"/>
            </a:solidFill>
            <a:round/>
            <a:tail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02" name="Picture 91" descr=""/>
          <p:cNvPicPr/>
          <p:nvPr/>
        </p:nvPicPr>
        <p:blipFill>
          <a:blip r:embed="rId7"/>
          <a:stretch/>
        </p:blipFill>
        <p:spPr>
          <a:xfrm>
            <a:off x="593640" y="5412960"/>
            <a:ext cx="795600" cy="259200"/>
          </a:xfrm>
          <a:prstGeom prst="rect">
            <a:avLst/>
          </a:prstGeom>
          <a:ln>
            <a:noFill/>
          </a:ln>
        </p:spPr>
      </p:pic>
      <p:pic>
        <p:nvPicPr>
          <p:cNvPr id="203" name="Picture 92" descr=""/>
          <p:cNvPicPr/>
          <p:nvPr/>
        </p:nvPicPr>
        <p:blipFill>
          <a:blip r:embed="rId8"/>
          <a:stretch/>
        </p:blipFill>
        <p:spPr>
          <a:xfrm>
            <a:off x="1467000" y="5772600"/>
            <a:ext cx="793800" cy="260640"/>
          </a:xfrm>
          <a:prstGeom prst="rect">
            <a:avLst/>
          </a:prstGeom>
          <a:ln>
            <a:noFill/>
          </a:ln>
        </p:spPr>
      </p:pic>
      <p:pic>
        <p:nvPicPr>
          <p:cNvPr id="204" name="Picture 93" descr=""/>
          <p:cNvPicPr/>
          <p:nvPr/>
        </p:nvPicPr>
        <p:blipFill>
          <a:blip r:embed="rId9"/>
          <a:stretch/>
        </p:blipFill>
        <p:spPr>
          <a:xfrm>
            <a:off x="590400" y="5762160"/>
            <a:ext cx="795600" cy="259200"/>
          </a:xfrm>
          <a:prstGeom prst="rect">
            <a:avLst/>
          </a:prstGeom>
          <a:ln>
            <a:noFill/>
          </a:ln>
        </p:spPr>
      </p:pic>
      <p:pic>
        <p:nvPicPr>
          <p:cNvPr id="205" name="Picture 94" descr=""/>
          <p:cNvPicPr/>
          <p:nvPr/>
        </p:nvPicPr>
        <p:blipFill>
          <a:blip r:embed="rId10"/>
          <a:stretch/>
        </p:blipFill>
        <p:spPr>
          <a:xfrm>
            <a:off x="585360" y="6125400"/>
            <a:ext cx="795600" cy="261000"/>
          </a:xfrm>
          <a:prstGeom prst="rect">
            <a:avLst/>
          </a:prstGeom>
          <a:ln>
            <a:noFill/>
          </a:ln>
        </p:spPr>
      </p:pic>
      <p:pic>
        <p:nvPicPr>
          <p:cNvPr id="206" name="Picture 95" descr=""/>
          <p:cNvPicPr/>
          <p:nvPr/>
        </p:nvPicPr>
        <p:blipFill>
          <a:blip r:embed="rId11"/>
          <a:stretch/>
        </p:blipFill>
        <p:spPr>
          <a:xfrm>
            <a:off x="1469880" y="6123960"/>
            <a:ext cx="800640" cy="262800"/>
          </a:xfrm>
          <a:prstGeom prst="rect">
            <a:avLst/>
          </a:prstGeom>
          <a:ln>
            <a:noFill/>
          </a:ln>
        </p:spPr>
      </p:pic>
      <p:pic>
        <p:nvPicPr>
          <p:cNvPr id="207" name="Picture 96" descr=""/>
          <p:cNvPicPr/>
          <p:nvPr/>
        </p:nvPicPr>
        <p:blipFill>
          <a:blip r:embed="rId12"/>
          <a:stretch/>
        </p:blipFill>
        <p:spPr>
          <a:xfrm>
            <a:off x="1465200" y="5412600"/>
            <a:ext cx="790560" cy="259560"/>
          </a:xfrm>
          <a:prstGeom prst="rect">
            <a:avLst/>
          </a:prstGeom>
          <a:ln>
            <a:noFill/>
          </a:ln>
        </p:spPr>
      </p:pic>
      <p:sp>
        <p:nvSpPr>
          <p:cNvPr id="208" name="TextShape 7"/>
          <p:cNvSpPr txBox="1"/>
          <p:nvPr/>
        </p:nvSpPr>
        <p:spPr>
          <a:xfrm>
            <a:off x="1366560" y="7153560"/>
            <a:ext cx="2351880" cy="402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fld id="{7F7BD476-BCD3-4477-BED4-B732FA0F9559}" type="slidenum">
              <a:rPr b="0" lang="en-CA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&lt;number&gt;</a:t>
            </a:fld>
            <a:fld id="{D876FAAB-7FD3-4E38-94E8-3FFA935A0938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8DBCDA9A-5598-4A66-9641-1C7CDCDB16A1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36740F74-AC2B-4653-B1DB-576614492F11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E270D28B-0348-43D4-9437-3B48A2CA2937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6F00D72F-CFA6-403E-844F-A05B4B885B49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1655AD0D-6E27-43EA-87FD-E9A6D017E764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fld id="{8AC67703-12E3-4FFD-949C-24FA852ACBD2}" type="slidenum"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CA" sz="132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9" name="TextShape 8"/>
          <p:cNvSpPr txBox="1"/>
          <p:nvPr/>
        </p:nvSpPr>
        <p:spPr>
          <a:xfrm>
            <a:off x="3730320" y="7163640"/>
            <a:ext cx="5079600" cy="402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CA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CIRA Labs - Secure Home Gateway - 2018-09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r>
              <a:rPr b="0" lang="en-CA" sz="132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CA" sz="132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210" name="Picture 22" descr=""/>
          <p:cNvPicPr/>
          <p:nvPr/>
        </p:nvPicPr>
        <p:blipFill>
          <a:blip r:embed="rId13"/>
          <a:stretch/>
        </p:blipFill>
        <p:spPr>
          <a:xfrm>
            <a:off x="1389600" y="4862160"/>
            <a:ext cx="287280" cy="289800"/>
          </a:xfrm>
          <a:prstGeom prst="rect">
            <a:avLst/>
          </a:prstGeom>
          <a:ln>
            <a:noFill/>
          </a:ln>
        </p:spPr>
      </p:pic>
      <p:sp>
        <p:nvSpPr>
          <p:cNvPr id="211" name="CustomShape 9"/>
          <p:cNvSpPr/>
          <p:nvPr/>
        </p:nvSpPr>
        <p:spPr>
          <a:xfrm>
            <a:off x="5832000" y="6336000"/>
            <a:ext cx="3024000" cy="936000"/>
          </a:xfrm>
          <a:custGeom>
            <a:avLst/>
            <a:gdLst/>
            <a:ahLst/>
            <a:rect l="0" t="0" r="r" b="b"/>
            <a:pathLst>
              <a:path w="8402" h="4527">
                <a:moveTo>
                  <a:pt x="1396" y="1925"/>
                </a:moveTo>
                <a:cubicBezTo>
                  <a:pt x="698" y="1925"/>
                  <a:pt x="0" y="2141"/>
                  <a:pt x="0" y="2357"/>
                </a:cubicBezTo>
                <a:lnTo>
                  <a:pt x="0" y="2681"/>
                </a:lnTo>
                <a:lnTo>
                  <a:pt x="0" y="3005"/>
                </a:lnTo>
                <a:lnTo>
                  <a:pt x="0" y="3445"/>
                </a:lnTo>
                <a:lnTo>
                  <a:pt x="0" y="3769"/>
                </a:lnTo>
                <a:lnTo>
                  <a:pt x="0" y="4093"/>
                </a:lnTo>
                <a:cubicBezTo>
                  <a:pt x="0" y="4309"/>
                  <a:pt x="698" y="4526"/>
                  <a:pt x="1396" y="4526"/>
                </a:cubicBezTo>
                <a:lnTo>
                  <a:pt x="2442" y="4526"/>
                </a:lnTo>
                <a:lnTo>
                  <a:pt x="3488" y="4526"/>
                </a:lnTo>
                <a:lnTo>
                  <a:pt x="4912" y="4526"/>
                </a:lnTo>
                <a:lnTo>
                  <a:pt x="5958" y="4526"/>
                </a:lnTo>
                <a:lnTo>
                  <a:pt x="7004" y="4526"/>
                </a:lnTo>
                <a:cubicBezTo>
                  <a:pt x="7702" y="4526"/>
                  <a:pt x="8401" y="4309"/>
                  <a:pt x="8401" y="4093"/>
                </a:cubicBezTo>
                <a:lnTo>
                  <a:pt x="8401" y="3769"/>
                </a:lnTo>
                <a:lnTo>
                  <a:pt x="8401" y="3445"/>
                </a:lnTo>
                <a:lnTo>
                  <a:pt x="8401" y="3005"/>
                </a:lnTo>
                <a:lnTo>
                  <a:pt x="8401" y="2681"/>
                </a:lnTo>
                <a:lnTo>
                  <a:pt x="8401" y="2357"/>
                </a:lnTo>
                <a:cubicBezTo>
                  <a:pt x="8401" y="2141"/>
                  <a:pt x="7702" y="1925"/>
                  <a:pt x="7004" y="1925"/>
                </a:cubicBezTo>
                <a:lnTo>
                  <a:pt x="5958" y="1925"/>
                </a:lnTo>
                <a:lnTo>
                  <a:pt x="4912" y="1925"/>
                </a:lnTo>
                <a:lnTo>
                  <a:pt x="3488" y="1925"/>
                </a:lnTo>
                <a:lnTo>
                  <a:pt x="1467" y="0"/>
                </a:lnTo>
                <a:lnTo>
                  <a:pt x="1396" y="1925"/>
                </a:lnTo>
              </a:path>
            </a:pathLst>
          </a:custGeom>
          <a:solidFill>
            <a:srgbClr val="00ff66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Tinder for IoT devices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Requirements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TextShape 2"/>
          <p:cNvSpPr txBox="1"/>
          <p:nvPr/>
        </p:nvSpPr>
        <p:spPr>
          <a:xfrm>
            <a:off x="504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Goal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Enroll a smartphone into PKI/database in Registrar of Home Router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First administrator can enable additional administrators or other roles with less rights (Role-Based Access control)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TextShape 3"/>
          <p:cNvSpPr txBox="1"/>
          <p:nvPr/>
        </p:nvSpPr>
        <p:spPr>
          <a:xfrm>
            <a:off x="515268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Assumptions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Router has QR code on sticker attached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Smartphone has LTE connection, or can move to another WiFI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Router might have no Internet until end-user types in PPPoE password.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i="1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Fries &amp; Oskar: Device might NOT have Internet until home is  occupied, or might never have Internet.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7966440" y="2263680"/>
            <a:ext cx="1892160" cy="3208320"/>
          </a:xfrm>
          <a:prstGeom prst="roundRect">
            <a:avLst>
              <a:gd name="adj" fmla="val 16667"/>
            </a:avLst>
          </a:prstGeom>
          <a:solidFill>
            <a:srgbClr val="e6e0ec"/>
          </a:solidFill>
          <a:ln w="9360">
            <a:solidFill>
              <a:srgbClr val="00000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16" name="CustomShape 2"/>
          <p:cNvSpPr/>
          <p:nvPr/>
        </p:nvSpPr>
        <p:spPr>
          <a:xfrm>
            <a:off x="8073720" y="4488480"/>
            <a:ext cx="1644120" cy="654120"/>
          </a:xfrm>
          <a:prstGeom prst="rect">
            <a:avLst/>
          </a:prstGeom>
          <a:solidFill>
            <a:srgbClr val="f2f2f2"/>
          </a:solidFill>
          <a:ln w="9360">
            <a:noFill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MUD Controller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3"/>
          <p:cNvSpPr/>
          <p:nvPr/>
        </p:nvSpPr>
        <p:spPr>
          <a:xfrm>
            <a:off x="5256000" y="2844360"/>
            <a:ext cx="889920" cy="1693440"/>
          </a:xfrm>
          <a:prstGeom prst="roundRect">
            <a:avLst>
              <a:gd name="adj" fmla="val 16667"/>
            </a:avLst>
          </a:prstGeom>
          <a:solidFill>
            <a:srgbClr val="e6e0ec"/>
          </a:solidFill>
          <a:ln w="9360">
            <a:solidFill>
              <a:srgbClr val="00000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18" name="CustomShape 4"/>
          <p:cNvSpPr/>
          <p:nvPr/>
        </p:nvSpPr>
        <p:spPr>
          <a:xfrm>
            <a:off x="5425560" y="3875400"/>
            <a:ext cx="56808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SHG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App</a:t>
            </a:r>
            <a:endParaRPr b="0" lang="en-C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5"/>
          <p:cNvSpPr/>
          <p:nvPr/>
        </p:nvSpPr>
        <p:spPr>
          <a:xfrm>
            <a:off x="8134920" y="2579400"/>
            <a:ext cx="676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SHG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6"/>
          <p:cNvSpPr/>
          <p:nvPr/>
        </p:nvSpPr>
        <p:spPr>
          <a:xfrm flipH="1">
            <a:off x="6353280" y="3096360"/>
            <a:ext cx="1478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b050"/>
            </a:solidFill>
            <a:round/>
            <a:head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21" name="CustomShape 7"/>
          <p:cNvSpPr/>
          <p:nvPr/>
        </p:nvSpPr>
        <p:spPr>
          <a:xfrm>
            <a:off x="6886800" y="2705040"/>
            <a:ext cx="35316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(1)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8"/>
          <p:cNvSpPr/>
          <p:nvPr/>
        </p:nvSpPr>
        <p:spPr>
          <a:xfrm>
            <a:off x="6351480" y="3387960"/>
            <a:ext cx="1447920" cy="11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2060"/>
            </a:solidFill>
            <a:round/>
            <a:head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23" name="CustomShape 9"/>
          <p:cNvSpPr/>
          <p:nvPr/>
        </p:nvSpPr>
        <p:spPr>
          <a:xfrm flipH="1" flipV="1">
            <a:off x="6315480" y="3629880"/>
            <a:ext cx="1519920" cy="10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2060"/>
            </a:solidFill>
            <a:round/>
            <a:head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24" name="CustomShape 10"/>
          <p:cNvSpPr/>
          <p:nvPr/>
        </p:nvSpPr>
        <p:spPr>
          <a:xfrm>
            <a:off x="6530400" y="3718080"/>
            <a:ext cx="1052640" cy="75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(3)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User accepts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provisioning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instructions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CustomShape 11"/>
          <p:cNvSpPr/>
          <p:nvPr/>
        </p:nvSpPr>
        <p:spPr>
          <a:xfrm flipV="1">
            <a:off x="8708400" y="3864960"/>
            <a:ext cx="360" cy="53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head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26" name="CustomShape 12"/>
          <p:cNvSpPr/>
          <p:nvPr/>
        </p:nvSpPr>
        <p:spPr>
          <a:xfrm>
            <a:off x="9092880" y="3870360"/>
            <a:ext cx="360" cy="536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headEnd len="med" type="arrow" w="med"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27" name="CustomShape 13"/>
          <p:cNvSpPr/>
          <p:nvPr/>
        </p:nvSpPr>
        <p:spPr>
          <a:xfrm>
            <a:off x="8953200" y="4885200"/>
            <a:ext cx="78012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CA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(IP Tables)</a:t>
            </a:r>
            <a:endParaRPr b="0" lang="en-CA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14"/>
          <p:cNvSpPr/>
          <p:nvPr/>
        </p:nvSpPr>
        <p:spPr>
          <a:xfrm>
            <a:off x="8096040" y="3097800"/>
            <a:ext cx="1644120" cy="654120"/>
          </a:xfrm>
          <a:prstGeom prst="rect">
            <a:avLst/>
          </a:prstGeom>
          <a:solidFill>
            <a:srgbClr val="f2f2f2"/>
          </a:solidFill>
          <a:ln w="9360">
            <a:noFill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MUD Supervisor</a:t>
            </a:r>
            <a:endParaRPr b="0" lang="en-CA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TextShape 15"/>
          <p:cNvSpPr txBox="1"/>
          <p:nvPr/>
        </p:nvSpPr>
        <p:spPr>
          <a:xfrm>
            <a:off x="216000" y="1807560"/>
            <a:ext cx="489600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 connection from app to SHG.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 PASSWORDS.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TLS ClientCertificate (pinned in database, CA part irrelevant)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TLS ServerCertificate:</a:t>
            </a:r>
            <a:endParaRPr b="0" lang="en-C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mud.nc0a8fc4.r.securehomegateway.ca </a:t>
            </a:r>
            <a:endParaRPr b="0" lang="en-CA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TextShape 16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Initial bootstrap of app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1" name="Picture 84" descr=""/>
          <p:cNvPicPr/>
          <p:nvPr/>
        </p:nvPicPr>
        <p:blipFill>
          <a:blip r:embed="rId1"/>
          <a:stretch/>
        </p:blipFill>
        <p:spPr>
          <a:xfrm>
            <a:off x="5425560" y="2952000"/>
            <a:ext cx="558720" cy="902520"/>
          </a:xfrm>
          <a:prstGeom prst="rect">
            <a:avLst/>
          </a:prstGeom>
          <a:ln>
            <a:noFill/>
          </a:ln>
        </p:spPr>
      </p:pic>
      <p:pic>
        <p:nvPicPr>
          <p:cNvPr id="232" name="Picture 61" descr=""/>
          <p:cNvPicPr/>
          <p:nvPr/>
        </p:nvPicPr>
        <p:blipFill>
          <a:blip r:embed="rId2"/>
          <a:stretch/>
        </p:blipFill>
        <p:spPr>
          <a:xfrm>
            <a:off x="8928000" y="2359800"/>
            <a:ext cx="736200" cy="738000"/>
          </a:xfrm>
          <a:prstGeom prst="rect">
            <a:avLst/>
          </a:prstGeom>
          <a:ln>
            <a:noFill/>
          </a:ln>
        </p:spPr>
      </p:pic>
      <p:pic>
        <p:nvPicPr>
          <p:cNvPr id="233" name="Picture 87" descr=""/>
          <p:cNvPicPr/>
          <p:nvPr/>
        </p:nvPicPr>
        <p:blipFill>
          <a:blip r:embed="rId3"/>
          <a:stretch/>
        </p:blipFill>
        <p:spPr>
          <a:xfrm>
            <a:off x="9262080" y="2793600"/>
            <a:ext cx="165960" cy="167400"/>
          </a:xfrm>
          <a:prstGeom prst="rect">
            <a:avLst/>
          </a:prstGeom>
          <a:ln>
            <a:noFill/>
          </a:ln>
        </p:spPr>
      </p:pic>
      <p:pic>
        <p:nvPicPr>
          <p:cNvPr id="234" name="Picture 63" descr=""/>
          <p:cNvPicPr/>
          <p:nvPr/>
        </p:nvPicPr>
        <p:blipFill>
          <a:blip r:embed="rId4"/>
          <a:srcRect l="0" t="60774" r="55104" b="0"/>
          <a:stretch/>
        </p:blipFill>
        <p:spPr>
          <a:xfrm>
            <a:off x="8760960" y="3354120"/>
            <a:ext cx="455040" cy="397800"/>
          </a:xfrm>
          <a:prstGeom prst="rect">
            <a:avLst/>
          </a:prstGeom>
          <a:ln>
            <a:noFill/>
          </a:ln>
        </p:spPr>
      </p:pic>
      <p:pic>
        <p:nvPicPr>
          <p:cNvPr id="235" name="Picture 92" descr=""/>
          <p:cNvPicPr/>
          <p:nvPr/>
        </p:nvPicPr>
        <p:blipFill>
          <a:blip r:embed="rId5"/>
          <a:stretch/>
        </p:blipFill>
        <p:spPr>
          <a:xfrm>
            <a:off x="8352000" y="4666680"/>
            <a:ext cx="475920" cy="475920"/>
          </a:xfrm>
          <a:prstGeom prst="rect">
            <a:avLst/>
          </a:prstGeom>
          <a:ln>
            <a:noFill/>
          </a:ln>
        </p:spPr>
      </p:pic>
      <p:sp>
        <p:nvSpPr>
          <p:cNvPr id="236" name="TextShape 17"/>
          <p:cNvSpPr txBox="1"/>
          <p:nvPr/>
        </p:nvSpPr>
        <p:spPr>
          <a:xfrm>
            <a:off x="275760" y="6341760"/>
            <a:ext cx="958824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%dig +short mud.nc0a8fc4.router.securehomegateway.ca aaaa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fd2a:c0a:8fc4::18e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18"/>
          <p:cNvSpPr/>
          <p:nvPr/>
        </p:nvSpPr>
        <p:spPr>
          <a:xfrm>
            <a:off x="5688000" y="5112360"/>
            <a:ext cx="2016000" cy="1229400"/>
          </a:xfrm>
          <a:prstGeom prst="borderCallout1">
            <a:avLst>
              <a:gd name="adj1" fmla="val -12194"/>
              <a:gd name="adj2" fmla="val 11381"/>
              <a:gd name="adj3" fmla="val -964"/>
              <a:gd name="adj4" fmla="val 3509"/>
            </a:avLst>
          </a:prstGeom>
          <a:solidFill>
            <a:srgbClr val="00fff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ULA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Generated by router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 per RFC7084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WebPKI certificate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Installed at factory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W/ DNS name</a:t>
            </a:r>
            <a:endParaRPr b="0" lang="en-CA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CustomShape 19"/>
          <p:cNvSpPr/>
          <p:nvPr/>
        </p:nvSpPr>
        <p:spPr>
          <a:xfrm>
            <a:off x="5256000" y="1224000"/>
            <a:ext cx="3960000" cy="936000"/>
          </a:xfrm>
          <a:custGeom>
            <a:avLst/>
            <a:gdLst/>
            <a:ahLst/>
            <a:rect l="0" t="0" r="r" b="b"/>
            <a:pathLst>
              <a:path w="13369" h="7122">
                <a:moveTo>
                  <a:pt x="4195" y="0"/>
                </a:moveTo>
                <a:cubicBezTo>
                  <a:pt x="3281" y="0"/>
                  <a:pt x="2367" y="216"/>
                  <a:pt x="2367" y="432"/>
                </a:cubicBezTo>
                <a:lnTo>
                  <a:pt x="2367" y="756"/>
                </a:lnTo>
                <a:lnTo>
                  <a:pt x="2367" y="1080"/>
                </a:lnTo>
                <a:lnTo>
                  <a:pt x="2367" y="1520"/>
                </a:lnTo>
                <a:lnTo>
                  <a:pt x="2367" y="1844"/>
                </a:lnTo>
                <a:lnTo>
                  <a:pt x="2367" y="2168"/>
                </a:lnTo>
                <a:cubicBezTo>
                  <a:pt x="2367" y="2384"/>
                  <a:pt x="3281" y="2601"/>
                  <a:pt x="4195" y="2601"/>
                </a:cubicBezTo>
                <a:lnTo>
                  <a:pt x="0" y="7121"/>
                </a:lnTo>
                <a:lnTo>
                  <a:pt x="6935" y="2601"/>
                </a:lnTo>
                <a:lnTo>
                  <a:pt x="8799" y="2601"/>
                </a:lnTo>
                <a:lnTo>
                  <a:pt x="10169" y="2601"/>
                </a:lnTo>
                <a:lnTo>
                  <a:pt x="11539" y="2601"/>
                </a:lnTo>
                <a:cubicBezTo>
                  <a:pt x="12453" y="2601"/>
                  <a:pt x="13368" y="2384"/>
                  <a:pt x="13368" y="2168"/>
                </a:cubicBezTo>
                <a:lnTo>
                  <a:pt x="13368" y="1844"/>
                </a:lnTo>
                <a:lnTo>
                  <a:pt x="13368" y="1520"/>
                </a:lnTo>
                <a:lnTo>
                  <a:pt x="13368" y="1080"/>
                </a:lnTo>
                <a:lnTo>
                  <a:pt x="13368" y="756"/>
                </a:lnTo>
                <a:lnTo>
                  <a:pt x="13368" y="432"/>
                </a:lnTo>
                <a:cubicBezTo>
                  <a:pt x="13368" y="216"/>
                  <a:pt x="12453" y="0"/>
                  <a:pt x="11539" y="0"/>
                </a:cubicBezTo>
                <a:lnTo>
                  <a:pt x="10169" y="0"/>
                </a:lnTo>
                <a:lnTo>
                  <a:pt x="8799" y="0"/>
                </a:lnTo>
                <a:lnTo>
                  <a:pt x="6935" y="0"/>
                </a:lnTo>
                <a:lnTo>
                  <a:pt x="5565" y="0"/>
                </a:lnTo>
                <a:lnTo>
                  <a:pt x="4195" y="0"/>
                </a:lnTo>
              </a:path>
            </a:pathLst>
          </a:custGeom>
          <a:solidFill>
            <a:srgbClr val="00ff66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do I bootstrap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first Client Certificate?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Roles are a changin’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TextShape 2"/>
          <p:cNvSpPr txBox="1"/>
          <p:nvPr/>
        </p:nvSpPr>
        <p:spPr>
          <a:xfrm>
            <a:off x="253080" y="1800000"/>
            <a:ext cx="9682920" cy="194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Consider new (adolescent) router to be a Pledge at first.</a:t>
            </a:r>
            <a:endParaRPr b="0" lang="en-CA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Consider Smartphone to be a new type of Join Proxy at first </a:t>
            </a:r>
            <a:endParaRPr b="0" lang="en-CA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Change roles later on.</a:t>
            </a:r>
            <a:endParaRPr b="0" lang="en-CA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1" name="Picture 84" descr=""/>
          <p:cNvPicPr/>
          <p:nvPr/>
        </p:nvPicPr>
        <p:blipFill>
          <a:blip r:embed="rId1"/>
          <a:stretch/>
        </p:blipFill>
        <p:spPr>
          <a:xfrm>
            <a:off x="4392000" y="5721480"/>
            <a:ext cx="558720" cy="902520"/>
          </a:xfrm>
          <a:prstGeom prst="rect">
            <a:avLst/>
          </a:prstGeom>
          <a:ln>
            <a:noFill/>
          </a:ln>
        </p:spPr>
      </p:pic>
      <p:pic>
        <p:nvPicPr>
          <p:cNvPr id="242" name="" descr=""/>
          <p:cNvPicPr/>
          <p:nvPr/>
        </p:nvPicPr>
        <p:blipFill>
          <a:blip r:embed="rId2"/>
          <a:stretch/>
        </p:blipFill>
        <p:spPr>
          <a:xfrm>
            <a:off x="360000" y="5975640"/>
            <a:ext cx="1568160" cy="864360"/>
          </a:xfrm>
          <a:prstGeom prst="rect">
            <a:avLst/>
          </a:prstGeom>
          <a:ln>
            <a:noFill/>
          </a:ln>
        </p:spPr>
      </p:pic>
      <p:sp>
        <p:nvSpPr>
          <p:cNvPr id="243" name="CustomShape 3"/>
          <p:cNvSpPr/>
          <p:nvPr/>
        </p:nvSpPr>
        <p:spPr>
          <a:xfrm>
            <a:off x="6048000" y="4824360"/>
            <a:ext cx="1151640" cy="107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930" y="7160"/>
                </a:moveTo>
                <a:cubicBezTo>
                  <a:pt x="1530" y="4490"/>
                  <a:pt x="3400" y="1970"/>
                  <a:pt x="5270" y="1970"/>
                </a:cubicBezTo>
                <a:cubicBezTo>
                  <a:pt x="5860" y="1950"/>
                  <a:pt x="6470" y="2210"/>
                  <a:pt x="6970" y="2600"/>
                </a:cubicBezTo>
                <a:cubicBezTo>
                  <a:pt x="7450" y="1390"/>
                  <a:pt x="8340" y="650"/>
                  <a:pt x="9340" y="650"/>
                </a:cubicBezTo>
                <a:cubicBezTo>
                  <a:pt x="10004" y="690"/>
                  <a:pt x="10710" y="1050"/>
                  <a:pt x="11210" y="1700"/>
                </a:cubicBezTo>
                <a:cubicBezTo>
                  <a:pt x="11570" y="630"/>
                  <a:pt x="12330" y="0"/>
                  <a:pt x="13150" y="0"/>
                </a:cubicBezTo>
                <a:cubicBezTo>
                  <a:pt x="13840" y="0"/>
                  <a:pt x="14470" y="460"/>
                  <a:pt x="14870" y="1160"/>
                </a:cubicBezTo>
                <a:cubicBezTo>
                  <a:pt x="15330" y="440"/>
                  <a:pt x="16020" y="0"/>
                  <a:pt x="16740" y="0"/>
                </a:cubicBezTo>
                <a:cubicBezTo>
                  <a:pt x="17910" y="0"/>
                  <a:pt x="18900" y="1130"/>
                  <a:pt x="19110" y="2710"/>
                </a:cubicBezTo>
                <a:cubicBezTo>
                  <a:pt x="20240" y="3150"/>
                  <a:pt x="21060" y="4580"/>
                  <a:pt x="21060" y="6220"/>
                </a:cubicBezTo>
                <a:cubicBezTo>
                  <a:pt x="21060" y="6720"/>
                  <a:pt x="21000" y="7200"/>
                  <a:pt x="20830" y="7660"/>
                </a:cubicBezTo>
                <a:cubicBezTo>
                  <a:pt x="21310" y="8460"/>
                  <a:pt x="21600" y="9450"/>
                  <a:pt x="21600" y="10460"/>
                </a:cubicBezTo>
                <a:cubicBezTo>
                  <a:pt x="21600" y="12750"/>
                  <a:pt x="20310" y="14680"/>
                  <a:pt x="18650" y="15010"/>
                </a:cubicBezTo>
                <a:cubicBezTo>
                  <a:pt x="18650" y="17200"/>
                  <a:pt x="17370" y="18920"/>
                  <a:pt x="15770" y="18920"/>
                </a:cubicBezTo>
                <a:cubicBezTo>
                  <a:pt x="15220" y="18920"/>
                  <a:pt x="14700" y="18710"/>
                  <a:pt x="14240" y="18310"/>
                </a:cubicBezTo>
                <a:cubicBezTo>
                  <a:pt x="13820" y="20240"/>
                  <a:pt x="12490" y="21600"/>
                  <a:pt x="11000" y="21600"/>
                </a:cubicBezTo>
                <a:cubicBezTo>
                  <a:pt x="9890" y="21600"/>
                  <a:pt x="8840" y="20790"/>
                  <a:pt x="8210" y="19510"/>
                </a:cubicBezTo>
                <a:cubicBezTo>
                  <a:pt x="7620" y="20000"/>
                  <a:pt x="7930" y="20290"/>
                  <a:pt x="6240" y="20290"/>
                </a:cubicBezTo>
                <a:cubicBezTo>
                  <a:pt x="4850" y="20290"/>
                  <a:pt x="3570" y="19280"/>
                  <a:pt x="2900" y="17640"/>
                </a:cubicBezTo>
                <a:cubicBezTo>
                  <a:pt x="1300" y="17600"/>
                  <a:pt x="480" y="16300"/>
                  <a:pt x="480" y="14660"/>
                </a:cubicBezTo>
                <a:cubicBezTo>
                  <a:pt x="480" y="13900"/>
                  <a:pt x="690" y="13210"/>
                  <a:pt x="1070" y="12640"/>
                </a:cubicBezTo>
                <a:cubicBezTo>
                  <a:pt x="380" y="12160"/>
                  <a:pt x="0" y="11210"/>
                  <a:pt x="0" y="10120"/>
                </a:cubicBezTo>
                <a:cubicBezTo>
                  <a:pt x="0" y="8590"/>
                  <a:pt x="840" y="7330"/>
                  <a:pt x="1930" y="7160"/>
                </a:cubicBezTo>
                <a:close/>
                <a:moveTo>
                  <a:pt x="1930" y="7160"/>
                </a:moveTo>
                <a:cubicBezTo>
                  <a:pt x="1950" y="7410"/>
                  <a:pt x="2040" y="7690"/>
                  <a:pt x="2090" y="7920"/>
                </a:cubicBezTo>
                <a:moveTo>
                  <a:pt x="6970" y="2600"/>
                </a:moveTo>
                <a:cubicBezTo>
                  <a:pt x="7200" y="2790"/>
                  <a:pt x="7480" y="3050"/>
                  <a:pt x="7670" y="3310"/>
                </a:cubicBezTo>
                <a:moveTo>
                  <a:pt x="11210" y="1700"/>
                </a:moveTo>
                <a:cubicBezTo>
                  <a:pt x="11130" y="1910"/>
                  <a:pt x="11080" y="2160"/>
                  <a:pt x="11030" y="2400"/>
                </a:cubicBezTo>
                <a:moveTo>
                  <a:pt x="14870" y="1160"/>
                </a:moveTo>
                <a:cubicBezTo>
                  <a:pt x="14720" y="1400"/>
                  <a:pt x="14640" y="1720"/>
                  <a:pt x="14540" y="2010"/>
                </a:cubicBezTo>
                <a:moveTo>
                  <a:pt x="19110" y="2710"/>
                </a:moveTo>
                <a:cubicBezTo>
                  <a:pt x="19130" y="2890"/>
                  <a:pt x="19230" y="3290"/>
                  <a:pt x="19190" y="3380"/>
                </a:cubicBezTo>
                <a:moveTo>
                  <a:pt x="20830" y="7660"/>
                </a:moveTo>
                <a:cubicBezTo>
                  <a:pt x="20660" y="8170"/>
                  <a:pt x="20430" y="8620"/>
                  <a:pt x="20110" y="8990"/>
                </a:cubicBezTo>
                <a:moveTo>
                  <a:pt x="18660" y="15010"/>
                </a:moveTo>
                <a:cubicBezTo>
                  <a:pt x="18740" y="14200"/>
                  <a:pt x="18280" y="12200"/>
                  <a:pt x="17000" y="11450"/>
                </a:cubicBezTo>
                <a:moveTo>
                  <a:pt x="14240" y="18310"/>
                </a:moveTo>
                <a:cubicBezTo>
                  <a:pt x="14320" y="17980"/>
                  <a:pt x="14350" y="17680"/>
                  <a:pt x="14370" y="17360"/>
                </a:cubicBezTo>
                <a:moveTo>
                  <a:pt x="8220" y="19510"/>
                </a:moveTo>
                <a:cubicBezTo>
                  <a:pt x="8060" y="19250"/>
                  <a:pt x="7960" y="18950"/>
                  <a:pt x="7860" y="18640"/>
                </a:cubicBezTo>
                <a:moveTo>
                  <a:pt x="2900" y="17640"/>
                </a:moveTo>
                <a:cubicBezTo>
                  <a:pt x="3090" y="17600"/>
                  <a:pt x="3280" y="17540"/>
                  <a:pt x="3460" y="17450"/>
                </a:cubicBezTo>
                <a:moveTo>
                  <a:pt x="1070" y="12640"/>
                </a:moveTo>
                <a:cubicBezTo>
                  <a:pt x="1400" y="12900"/>
                  <a:pt x="1780" y="13130"/>
                  <a:pt x="2330" y="13040"/>
                </a:cubicBez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Internet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4" name="" descr=""/>
          <p:cNvPicPr/>
          <p:nvPr/>
        </p:nvPicPr>
        <p:blipFill>
          <a:blip r:embed="rId3"/>
          <a:stretch/>
        </p:blipFill>
        <p:spPr>
          <a:xfrm>
            <a:off x="8352000" y="6116400"/>
            <a:ext cx="1074960" cy="795600"/>
          </a:xfrm>
          <a:prstGeom prst="rect">
            <a:avLst/>
          </a:prstGeom>
          <a:ln>
            <a:noFill/>
          </a:ln>
        </p:spPr>
      </p:pic>
      <p:sp>
        <p:nvSpPr>
          <p:cNvPr id="245" name="TextShape 4"/>
          <p:cNvSpPr txBox="1"/>
          <p:nvPr/>
        </p:nvSpPr>
        <p:spPr>
          <a:xfrm>
            <a:off x="8462520" y="5701680"/>
            <a:ext cx="825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MASA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Line 5"/>
          <p:cNvSpPr/>
          <p:nvPr/>
        </p:nvSpPr>
        <p:spPr>
          <a:xfrm>
            <a:off x="1928160" y="6120000"/>
            <a:ext cx="2463840" cy="72000"/>
          </a:xfrm>
          <a:prstGeom prst="line">
            <a:avLst/>
          </a:prstGeom>
          <a:ln w="36000">
            <a:solidFill>
              <a:srgbClr val="000000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(2: request VR)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Line 6"/>
          <p:cNvSpPr/>
          <p:nvPr/>
        </p:nvSpPr>
        <p:spPr>
          <a:xfrm flipV="1">
            <a:off x="6023520" y="4272480"/>
            <a:ext cx="0" cy="288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248" name="" descr=""/>
          <p:cNvPicPr/>
          <p:nvPr/>
        </p:nvPicPr>
        <p:blipFill>
          <a:blip r:embed="rId4"/>
          <a:stretch/>
        </p:blipFill>
        <p:spPr>
          <a:xfrm>
            <a:off x="864000" y="5760000"/>
            <a:ext cx="504000" cy="504000"/>
          </a:xfrm>
          <a:prstGeom prst="rect">
            <a:avLst/>
          </a:prstGeom>
          <a:ln>
            <a:noFill/>
          </a:ln>
        </p:spPr>
      </p:pic>
      <p:pic>
        <p:nvPicPr>
          <p:cNvPr id="249" name="" descr=""/>
          <p:cNvPicPr/>
          <p:nvPr/>
        </p:nvPicPr>
        <p:blipFill>
          <a:blip r:embed="rId5"/>
          <a:stretch/>
        </p:blipFill>
        <p:spPr>
          <a:xfrm>
            <a:off x="9096480" y="456480"/>
            <a:ext cx="767520" cy="767520"/>
          </a:xfrm>
          <a:prstGeom prst="rect">
            <a:avLst/>
          </a:prstGeom>
          <a:ln>
            <a:noFill/>
          </a:ln>
        </p:spPr>
      </p:pic>
      <p:cxnSp>
        <p:nvCxnSpPr>
          <p:cNvPr id="250" name="Line 7"/>
          <p:cNvCxnSpPr>
            <a:stCxn id="244" idx="1"/>
            <a:endCxn id="242" idx="2"/>
          </p:cNvCxnSpPr>
          <p:nvPr/>
        </p:nvCxnSpPr>
        <p:spPr>
          <a:xfrm flipH="1">
            <a:off x="1144080" y="6514200"/>
            <a:ext cx="7208280" cy="326160"/>
          </a:xfrm>
          <a:prstGeom prst="curvedConnector3">
            <a:avLst/>
          </a:prstGeom>
          <a:ln w="36000">
            <a:solidFill>
              <a:srgbClr val="00ccff"/>
            </a:solidFill>
            <a:round/>
            <a:tailEnd len="med" type="triangle" w="med"/>
          </a:ln>
        </p:spPr>
        <p:txBody>
          <a:bodyPr lIns="108000" rIns="108000" tIns="63000" bIns="63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voucher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cxnSp>
      <p:pic>
        <p:nvPicPr>
          <p:cNvPr id="251" name="" descr=""/>
          <p:cNvPicPr/>
          <p:nvPr/>
        </p:nvPicPr>
        <p:blipFill>
          <a:blip r:embed="rId6"/>
          <a:stretch/>
        </p:blipFill>
        <p:spPr>
          <a:xfrm>
            <a:off x="5196240" y="6624000"/>
            <a:ext cx="491760" cy="327240"/>
          </a:xfrm>
          <a:prstGeom prst="rect">
            <a:avLst/>
          </a:prstGeom>
          <a:ln>
            <a:noFill/>
          </a:ln>
        </p:spPr>
      </p:pic>
      <p:pic>
        <p:nvPicPr>
          <p:cNvPr id="252" name="" descr=""/>
          <p:cNvPicPr/>
          <p:nvPr/>
        </p:nvPicPr>
        <p:blipFill>
          <a:blip r:embed="rId7"/>
          <a:stretch/>
        </p:blipFill>
        <p:spPr>
          <a:xfrm>
            <a:off x="1444320" y="4828320"/>
            <a:ext cx="355680" cy="355680"/>
          </a:xfrm>
          <a:prstGeom prst="rect">
            <a:avLst/>
          </a:prstGeom>
          <a:ln>
            <a:noFill/>
          </a:ln>
        </p:spPr>
      </p:pic>
      <p:sp>
        <p:nvSpPr>
          <p:cNvPr id="253" name="Line 8"/>
          <p:cNvSpPr/>
          <p:nvPr/>
        </p:nvSpPr>
        <p:spPr>
          <a:xfrm>
            <a:off x="1800000" y="5040000"/>
            <a:ext cx="2664000" cy="1008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(1: scan)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9"/>
          <p:cNvSpPr/>
          <p:nvPr/>
        </p:nvSpPr>
        <p:spPr>
          <a:xfrm>
            <a:off x="7344000" y="1008000"/>
            <a:ext cx="2520000" cy="792000"/>
          </a:xfrm>
          <a:custGeom>
            <a:avLst/>
            <a:gdLst/>
            <a:ahLst/>
            <a:rect l="0" t="0" r="r" b="b"/>
            <a:pathLst>
              <a:path w="6999" h="3929">
                <a:moveTo>
                  <a:pt x="1979" y="2091"/>
                </a:moveTo>
                <a:lnTo>
                  <a:pt x="1824" y="2066"/>
                </a:lnTo>
                <a:lnTo>
                  <a:pt x="1673" y="2038"/>
                </a:lnTo>
                <a:lnTo>
                  <a:pt x="1526" y="2009"/>
                </a:lnTo>
                <a:lnTo>
                  <a:pt x="1385" y="1977"/>
                </a:lnTo>
                <a:lnTo>
                  <a:pt x="1248" y="1942"/>
                </a:lnTo>
                <a:lnTo>
                  <a:pt x="1117" y="1906"/>
                </a:lnTo>
                <a:lnTo>
                  <a:pt x="993" y="1868"/>
                </a:lnTo>
                <a:lnTo>
                  <a:pt x="874" y="1828"/>
                </a:lnTo>
                <a:lnTo>
                  <a:pt x="762" y="1786"/>
                </a:lnTo>
                <a:lnTo>
                  <a:pt x="656" y="1742"/>
                </a:lnTo>
                <a:lnTo>
                  <a:pt x="558" y="1696"/>
                </a:lnTo>
                <a:lnTo>
                  <a:pt x="467" y="1650"/>
                </a:lnTo>
                <a:lnTo>
                  <a:pt x="384" y="1601"/>
                </a:lnTo>
                <a:lnTo>
                  <a:pt x="308" y="1552"/>
                </a:lnTo>
                <a:lnTo>
                  <a:pt x="240" y="1501"/>
                </a:lnTo>
                <a:lnTo>
                  <a:pt x="181" y="1450"/>
                </a:lnTo>
                <a:lnTo>
                  <a:pt x="129" y="1398"/>
                </a:lnTo>
                <a:lnTo>
                  <a:pt x="86" y="1344"/>
                </a:lnTo>
                <a:lnTo>
                  <a:pt x="52" y="1291"/>
                </a:lnTo>
                <a:lnTo>
                  <a:pt x="26" y="1236"/>
                </a:lnTo>
                <a:lnTo>
                  <a:pt x="9" y="1182"/>
                </a:lnTo>
                <a:lnTo>
                  <a:pt x="0" y="1127"/>
                </a:lnTo>
                <a:lnTo>
                  <a:pt x="0" y="1072"/>
                </a:lnTo>
                <a:lnTo>
                  <a:pt x="9" y="1017"/>
                </a:lnTo>
                <a:lnTo>
                  <a:pt x="26" y="963"/>
                </a:lnTo>
                <a:lnTo>
                  <a:pt x="52" y="909"/>
                </a:lnTo>
                <a:lnTo>
                  <a:pt x="87" y="855"/>
                </a:lnTo>
                <a:lnTo>
                  <a:pt x="130" y="802"/>
                </a:lnTo>
                <a:lnTo>
                  <a:pt x="182" y="749"/>
                </a:lnTo>
                <a:lnTo>
                  <a:pt x="241" y="698"/>
                </a:lnTo>
                <a:lnTo>
                  <a:pt x="309" y="647"/>
                </a:lnTo>
                <a:lnTo>
                  <a:pt x="385" y="598"/>
                </a:lnTo>
                <a:lnTo>
                  <a:pt x="469" y="550"/>
                </a:lnTo>
                <a:lnTo>
                  <a:pt x="560" y="503"/>
                </a:lnTo>
                <a:lnTo>
                  <a:pt x="658" y="458"/>
                </a:lnTo>
                <a:lnTo>
                  <a:pt x="763" y="414"/>
                </a:lnTo>
                <a:lnTo>
                  <a:pt x="876" y="372"/>
                </a:lnTo>
                <a:lnTo>
                  <a:pt x="994" y="332"/>
                </a:lnTo>
                <a:lnTo>
                  <a:pt x="1119" y="293"/>
                </a:lnTo>
                <a:lnTo>
                  <a:pt x="1250" y="257"/>
                </a:lnTo>
                <a:lnTo>
                  <a:pt x="1387" y="223"/>
                </a:lnTo>
                <a:lnTo>
                  <a:pt x="1529" y="191"/>
                </a:lnTo>
                <a:lnTo>
                  <a:pt x="1675" y="161"/>
                </a:lnTo>
                <a:lnTo>
                  <a:pt x="1826" y="134"/>
                </a:lnTo>
                <a:lnTo>
                  <a:pt x="1982" y="109"/>
                </a:lnTo>
                <a:lnTo>
                  <a:pt x="2141" y="86"/>
                </a:lnTo>
                <a:lnTo>
                  <a:pt x="2303" y="66"/>
                </a:lnTo>
                <a:lnTo>
                  <a:pt x="2469" y="49"/>
                </a:lnTo>
                <a:lnTo>
                  <a:pt x="2637" y="34"/>
                </a:lnTo>
                <a:lnTo>
                  <a:pt x="2807" y="22"/>
                </a:lnTo>
                <a:lnTo>
                  <a:pt x="2979" y="12"/>
                </a:lnTo>
                <a:lnTo>
                  <a:pt x="3152" y="5"/>
                </a:lnTo>
                <a:lnTo>
                  <a:pt x="3326" y="1"/>
                </a:lnTo>
                <a:lnTo>
                  <a:pt x="3500" y="0"/>
                </a:lnTo>
                <a:lnTo>
                  <a:pt x="3675" y="1"/>
                </a:lnTo>
                <a:lnTo>
                  <a:pt x="3849" y="6"/>
                </a:lnTo>
                <a:lnTo>
                  <a:pt x="4022" y="12"/>
                </a:lnTo>
                <a:lnTo>
                  <a:pt x="4194" y="22"/>
                </a:lnTo>
                <a:lnTo>
                  <a:pt x="4364" y="34"/>
                </a:lnTo>
                <a:lnTo>
                  <a:pt x="4532" y="49"/>
                </a:lnTo>
                <a:lnTo>
                  <a:pt x="4697" y="66"/>
                </a:lnTo>
                <a:lnTo>
                  <a:pt x="4860" y="87"/>
                </a:lnTo>
                <a:lnTo>
                  <a:pt x="5019" y="109"/>
                </a:lnTo>
                <a:lnTo>
                  <a:pt x="5174" y="134"/>
                </a:lnTo>
                <a:lnTo>
                  <a:pt x="5325" y="162"/>
                </a:lnTo>
                <a:lnTo>
                  <a:pt x="5472" y="191"/>
                </a:lnTo>
                <a:lnTo>
                  <a:pt x="5613" y="223"/>
                </a:lnTo>
                <a:lnTo>
                  <a:pt x="5750" y="258"/>
                </a:lnTo>
                <a:lnTo>
                  <a:pt x="5881" y="294"/>
                </a:lnTo>
                <a:lnTo>
                  <a:pt x="6005" y="332"/>
                </a:lnTo>
                <a:lnTo>
                  <a:pt x="6124" y="372"/>
                </a:lnTo>
                <a:lnTo>
                  <a:pt x="6236" y="414"/>
                </a:lnTo>
                <a:lnTo>
                  <a:pt x="6342" y="458"/>
                </a:lnTo>
                <a:lnTo>
                  <a:pt x="6440" y="504"/>
                </a:lnTo>
                <a:lnTo>
                  <a:pt x="6531" y="550"/>
                </a:lnTo>
                <a:lnTo>
                  <a:pt x="6614" y="599"/>
                </a:lnTo>
                <a:lnTo>
                  <a:pt x="6690" y="648"/>
                </a:lnTo>
                <a:lnTo>
                  <a:pt x="6758" y="699"/>
                </a:lnTo>
                <a:lnTo>
                  <a:pt x="6817" y="750"/>
                </a:lnTo>
                <a:lnTo>
                  <a:pt x="6869" y="802"/>
                </a:lnTo>
                <a:lnTo>
                  <a:pt x="6912" y="856"/>
                </a:lnTo>
                <a:lnTo>
                  <a:pt x="6946" y="909"/>
                </a:lnTo>
                <a:lnTo>
                  <a:pt x="6972" y="964"/>
                </a:lnTo>
                <a:lnTo>
                  <a:pt x="6989" y="1018"/>
                </a:lnTo>
                <a:lnTo>
                  <a:pt x="6998" y="1073"/>
                </a:lnTo>
                <a:lnTo>
                  <a:pt x="6998" y="1128"/>
                </a:lnTo>
                <a:lnTo>
                  <a:pt x="6989" y="1183"/>
                </a:lnTo>
                <a:lnTo>
                  <a:pt x="6972" y="1237"/>
                </a:lnTo>
                <a:lnTo>
                  <a:pt x="6946" y="1291"/>
                </a:lnTo>
                <a:lnTo>
                  <a:pt x="6911" y="1345"/>
                </a:lnTo>
                <a:lnTo>
                  <a:pt x="6868" y="1398"/>
                </a:lnTo>
                <a:lnTo>
                  <a:pt x="6816" y="1451"/>
                </a:lnTo>
                <a:lnTo>
                  <a:pt x="6757" y="1502"/>
                </a:lnTo>
                <a:lnTo>
                  <a:pt x="6689" y="1553"/>
                </a:lnTo>
                <a:lnTo>
                  <a:pt x="6613" y="1602"/>
                </a:lnTo>
                <a:lnTo>
                  <a:pt x="6529" y="1650"/>
                </a:lnTo>
                <a:lnTo>
                  <a:pt x="6438" y="1697"/>
                </a:lnTo>
                <a:lnTo>
                  <a:pt x="6340" y="1742"/>
                </a:lnTo>
                <a:lnTo>
                  <a:pt x="6235" y="1786"/>
                </a:lnTo>
                <a:lnTo>
                  <a:pt x="6122" y="1828"/>
                </a:lnTo>
                <a:lnTo>
                  <a:pt x="6004" y="1868"/>
                </a:lnTo>
                <a:lnTo>
                  <a:pt x="5879" y="1907"/>
                </a:lnTo>
                <a:lnTo>
                  <a:pt x="5748" y="1943"/>
                </a:lnTo>
                <a:lnTo>
                  <a:pt x="5611" y="1977"/>
                </a:lnTo>
                <a:lnTo>
                  <a:pt x="5469" y="2009"/>
                </a:lnTo>
                <a:lnTo>
                  <a:pt x="5323" y="2039"/>
                </a:lnTo>
                <a:lnTo>
                  <a:pt x="5172" y="2066"/>
                </a:lnTo>
                <a:lnTo>
                  <a:pt x="5016" y="2091"/>
                </a:lnTo>
                <a:lnTo>
                  <a:pt x="4857" y="2114"/>
                </a:lnTo>
                <a:lnTo>
                  <a:pt x="4695" y="2134"/>
                </a:lnTo>
                <a:lnTo>
                  <a:pt x="4529" y="2151"/>
                </a:lnTo>
                <a:lnTo>
                  <a:pt x="4361" y="2166"/>
                </a:lnTo>
                <a:lnTo>
                  <a:pt x="4191" y="2178"/>
                </a:lnTo>
                <a:lnTo>
                  <a:pt x="4019" y="2188"/>
                </a:lnTo>
                <a:lnTo>
                  <a:pt x="3846" y="2195"/>
                </a:lnTo>
                <a:lnTo>
                  <a:pt x="3672" y="2199"/>
                </a:lnTo>
                <a:lnTo>
                  <a:pt x="3498" y="2200"/>
                </a:lnTo>
                <a:lnTo>
                  <a:pt x="3323" y="2199"/>
                </a:lnTo>
                <a:lnTo>
                  <a:pt x="3149" y="2194"/>
                </a:lnTo>
                <a:lnTo>
                  <a:pt x="963" y="3928"/>
                </a:lnTo>
                <a:lnTo>
                  <a:pt x="1979" y="2091"/>
                </a:lnTo>
              </a:path>
            </a:pathLst>
          </a:custGeom>
          <a:solidFill>
            <a:srgbClr val="00cc33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Sorta seems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like a registrar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Line 10"/>
          <p:cNvSpPr/>
          <p:nvPr/>
        </p:nvSpPr>
        <p:spPr>
          <a:xfrm>
            <a:off x="1919160" y="6480000"/>
            <a:ext cx="2472840" cy="0"/>
          </a:xfrm>
          <a:prstGeom prst="line">
            <a:avLst/>
          </a:prstGeom>
          <a:ln w="36000">
            <a:solidFill>
              <a:srgbClr val="9900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(3)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voucher-request VR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Line 11"/>
          <p:cNvSpPr/>
          <p:nvPr/>
        </p:nvSpPr>
        <p:spPr>
          <a:xfrm>
            <a:off x="4943160" y="6336000"/>
            <a:ext cx="3408840" cy="0"/>
          </a:xfrm>
          <a:prstGeom prst="line">
            <a:avLst/>
          </a:prstGeom>
          <a:ln w="36000">
            <a:solidFill>
              <a:srgbClr val="9900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(3)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voucher-request VR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7" name="" descr=""/>
          <p:cNvPicPr/>
          <p:nvPr/>
        </p:nvPicPr>
        <p:blipFill>
          <a:blip r:embed="rId8"/>
          <a:stretch/>
        </p:blipFill>
        <p:spPr>
          <a:xfrm>
            <a:off x="4752000" y="5663520"/>
            <a:ext cx="360000" cy="360000"/>
          </a:xfrm>
          <a:prstGeom prst="rect">
            <a:avLst/>
          </a:prstGeom>
          <a:ln>
            <a:noFill/>
          </a:ln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C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Smartphone becomes client!</a:t>
            </a:r>
            <a:endParaRPr b="0" lang="en-C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TextShape 2"/>
          <p:cNvSpPr txBox="1"/>
          <p:nvPr/>
        </p:nvSpPr>
        <p:spPr>
          <a:xfrm>
            <a:off x="253080" y="1800000"/>
            <a:ext cx="9682920" cy="194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Smartphone now becomes the EST client</a:t>
            </a:r>
            <a:endParaRPr b="0" lang="en-CA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Router now becomes a registrar</a:t>
            </a:r>
            <a:endParaRPr b="0" lang="en-CA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Smartphone uses authorized TLS connection as secure transport for enrollment of new identity.   As first device, becomes administrator, configures the device.</a:t>
            </a:r>
            <a:endParaRPr b="0" lang="en-CA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0" name="Picture 84" descr=""/>
          <p:cNvPicPr/>
          <p:nvPr/>
        </p:nvPicPr>
        <p:blipFill>
          <a:blip r:embed="rId1"/>
          <a:stretch/>
        </p:blipFill>
        <p:spPr>
          <a:xfrm>
            <a:off x="593280" y="3993480"/>
            <a:ext cx="558720" cy="902520"/>
          </a:xfrm>
          <a:prstGeom prst="rect">
            <a:avLst/>
          </a:prstGeom>
          <a:ln>
            <a:noFill/>
          </a:ln>
        </p:spPr>
      </p:pic>
      <p:pic>
        <p:nvPicPr>
          <p:cNvPr id="261" name="" descr=""/>
          <p:cNvPicPr/>
          <p:nvPr/>
        </p:nvPicPr>
        <p:blipFill>
          <a:blip r:embed="rId2"/>
          <a:stretch/>
        </p:blipFill>
        <p:spPr>
          <a:xfrm>
            <a:off x="4032000" y="4104000"/>
            <a:ext cx="1568160" cy="864360"/>
          </a:xfrm>
          <a:prstGeom prst="rect">
            <a:avLst/>
          </a:prstGeom>
          <a:ln>
            <a:noFill/>
          </a:ln>
        </p:spPr>
      </p:pic>
      <p:sp>
        <p:nvSpPr>
          <p:cNvPr id="262" name="CustomShape 3"/>
          <p:cNvSpPr/>
          <p:nvPr/>
        </p:nvSpPr>
        <p:spPr>
          <a:xfrm>
            <a:off x="6120360" y="3960000"/>
            <a:ext cx="1151640" cy="107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930" y="7160"/>
                </a:moveTo>
                <a:cubicBezTo>
                  <a:pt x="1530" y="4490"/>
                  <a:pt x="3400" y="1970"/>
                  <a:pt x="5270" y="1970"/>
                </a:cubicBezTo>
                <a:cubicBezTo>
                  <a:pt x="5860" y="1950"/>
                  <a:pt x="6470" y="2210"/>
                  <a:pt x="6970" y="2600"/>
                </a:cubicBezTo>
                <a:cubicBezTo>
                  <a:pt x="7450" y="1390"/>
                  <a:pt x="8340" y="650"/>
                  <a:pt x="9340" y="650"/>
                </a:cubicBezTo>
                <a:cubicBezTo>
                  <a:pt x="10004" y="690"/>
                  <a:pt x="10710" y="1050"/>
                  <a:pt x="11210" y="1700"/>
                </a:cubicBezTo>
                <a:cubicBezTo>
                  <a:pt x="11570" y="630"/>
                  <a:pt x="12330" y="0"/>
                  <a:pt x="13150" y="0"/>
                </a:cubicBezTo>
                <a:cubicBezTo>
                  <a:pt x="13840" y="0"/>
                  <a:pt x="14470" y="460"/>
                  <a:pt x="14870" y="1160"/>
                </a:cubicBezTo>
                <a:cubicBezTo>
                  <a:pt x="15330" y="440"/>
                  <a:pt x="16020" y="0"/>
                  <a:pt x="16740" y="0"/>
                </a:cubicBezTo>
                <a:cubicBezTo>
                  <a:pt x="17910" y="0"/>
                  <a:pt x="18900" y="1130"/>
                  <a:pt x="19110" y="2710"/>
                </a:cubicBezTo>
                <a:cubicBezTo>
                  <a:pt x="20240" y="3150"/>
                  <a:pt x="21060" y="4580"/>
                  <a:pt x="21060" y="6220"/>
                </a:cubicBezTo>
                <a:cubicBezTo>
                  <a:pt x="21060" y="6720"/>
                  <a:pt x="21000" y="7200"/>
                  <a:pt x="20830" y="7660"/>
                </a:cubicBezTo>
                <a:cubicBezTo>
                  <a:pt x="21310" y="8460"/>
                  <a:pt x="21600" y="9450"/>
                  <a:pt x="21600" y="10460"/>
                </a:cubicBezTo>
                <a:cubicBezTo>
                  <a:pt x="21600" y="12750"/>
                  <a:pt x="20310" y="14680"/>
                  <a:pt x="18650" y="15010"/>
                </a:cubicBezTo>
                <a:cubicBezTo>
                  <a:pt x="18650" y="17200"/>
                  <a:pt x="17370" y="18920"/>
                  <a:pt x="15770" y="18920"/>
                </a:cubicBezTo>
                <a:cubicBezTo>
                  <a:pt x="15220" y="18920"/>
                  <a:pt x="14700" y="18710"/>
                  <a:pt x="14240" y="18310"/>
                </a:cubicBezTo>
                <a:cubicBezTo>
                  <a:pt x="13820" y="20240"/>
                  <a:pt x="12490" y="21600"/>
                  <a:pt x="11000" y="21600"/>
                </a:cubicBezTo>
                <a:cubicBezTo>
                  <a:pt x="9890" y="21600"/>
                  <a:pt x="8840" y="20790"/>
                  <a:pt x="8210" y="19510"/>
                </a:cubicBezTo>
                <a:cubicBezTo>
                  <a:pt x="7620" y="20000"/>
                  <a:pt x="7930" y="20290"/>
                  <a:pt x="6240" y="20290"/>
                </a:cubicBezTo>
                <a:cubicBezTo>
                  <a:pt x="4850" y="20290"/>
                  <a:pt x="3570" y="19280"/>
                  <a:pt x="2900" y="17640"/>
                </a:cubicBezTo>
                <a:cubicBezTo>
                  <a:pt x="1300" y="17600"/>
                  <a:pt x="480" y="16300"/>
                  <a:pt x="480" y="14660"/>
                </a:cubicBezTo>
                <a:cubicBezTo>
                  <a:pt x="480" y="13900"/>
                  <a:pt x="690" y="13210"/>
                  <a:pt x="1070" y="12640"/>
                </a:cubicBezTo>
                <a:cubicBezTo>
                  <a:pt x="380" y="12160"/>
                  <a:pt x="0" y="11210"/>
                  <a:pt x="0" y="10120"/>
                </a:cubicBezTo>
                <a:cubicBezTo>
                  <a:pt x="0" y="8590"/>
                  <a:pt x="840" y="7330"/>
                  <a:pt x="1930" y="7160"/>
                </a:cubicBezTo>
                <a:close/>
                <a:moveTo>
                  <a:pt x="1930" y="7160"/>
                </a:moveTo>
                <a:cubicBezTo>
                  <a:pt x="1950" y="7410"/>
                  <a:pt x="2040" y="7690"/>
                  <a:pt x="2090" y="7920"/>
                </a:cubicBezTo>
                <a:moveTo>
                  <a:pt x="6970" y="2600"/>
                </a:moveTo>
                <a:cubicBezTo>
                  <a:pt x="7200" y="2790"/>
                  <a:pt x="7480" y="3050"/>
                  <a:pt x="7670" y="3310"/>
                </a:cubicBezTo>
                <a:moveTo>
                  <a:pt x="11210" y="1700"/>
                </a:moveTo>
                <a:cubicBezTo>
                  <a:pt x="11130" y="1910"/>
                  <a:pt x="11080" y="2160"/>
                  <a:pt x="11030" y="2400"/>
                </a:cubicBezTo>
                <a:moveTo>
                  <a:pt x="14870" y="1160"/>
                </a:moveTo>
                <a:cubicBezTo>
                  <a:pt x="14720" y="1400"/>
                  <a:pt x="14640" y="1720"/>
                  <a:pt x="14540" y="2010"/>
                </a:cubicBezTo>
                <a:moveTo>
                  <a:pt x="19110" y="2710"/>
                </a:moveTo>
                <a:cubicBezTo>
                  <a:pt x="19130" y="2890"/>
                  <a:pt x="19230" y="3290"/>
                  <a:pt x="19190" y="3380"/>
                </a:cubicBezTo>
                <a:moveTo>
                  <a:pt x="20830" y="7660"/>
                </a:moveTo>
                <a:cubicBezTo>
                  <a:pt x="20660" y="8170"/>
                  <a:pt x="20430" y="8620"/>
                  <a:pt x="20110" y="8990"/>
                </a:cubicBezTo>
                <a:moveTo>
                  <a:pt x="18660" y="15010"/>
                </a:moveTo>
                <a:cubicBezTo>
                  <a:pt x="18740" y="14200"/>
                  <a:pt x="18280" y="12200"/>
                  <a:pt x="17000" y="11450"/>
                </a:cubicBezTo>
                <a:moveTo>
                  <a:pt x="14240" y="18310"/>
                </a:moveTo>
                <a:cubicBezTo>
                  <a:pt x="14320" y="17980"/>
                  <a:pt x="14350" y="17680"/>
                  <a:pt x="14370" y="17360"/>
                </a:cubicBezTo>
                <a:moveTo>
                  <a:pt x="8220" y="19510"/>
                </a:moveTo>
                <a:cubicBezTo>
                  <a:pt x="8060" y="19250"/>
                  <a:pt x="7960" y="18950"/>
                  <a:pt x="7860" y="18640"/>
                </a:cubicBezTo>
                <a:moveTo>
                  <a:pt x="2900" y="17640"/>
                </a:moveTo>
                <a:cubicBezTo>
                  <a:pt x="3090" y="17600"/>
                  <a:pt x="3280" y="17540"/>
                  <a:pt x="3460" y="17450"/>
                </a:cubicBezTo>
                <a:moveTo>
                  <a:pt x="1070" y="12640"/>
                </a:moveTo>
                <a:cubicBezTo>
                  <a:pt x="1400" y="12900"/>
                  <a:pt x="1780" y="13130"/>
                  <a:pt x="2330" y="13040"/>
                </a:cubicBez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Internet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TextShape 4"/>
          <p:cNvSpPr txBox="1"/>
          <p:nvPr/>
        </p:nvSpPr>
        <p:spPr>
          <a:xfrm>
            <a:off x="8318520" y="3672000"/>
            <a:ext cx="825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MASA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Line 5"/>
          <p:cNvSpPr/>
          <p:nvPr/>
        </p:nvSpPr>
        <p:spPr>
          <a:xfrm>
            <a:off x="5600160" y="4536000"/>
            <a:ext cx="520200" cy="0"/>
          </a:xfrm>
          <a:prstGeom prst="line">
            <a:avLst/>
          </a:prstGeom>
          <a:ln>
            <a:solidFill>
              <a:srgbClr val="000000"/>
            </a:solidFill>
            <a:custDash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265" name="" descr=""/>
          <p:cNvPicPr/>
          <p:nvPr/>
        </p:nvPicPr>
        <p:blipFill>
          <a:blip r:embed="rId3"/>
          <a:stretch/>
        </p:blipFill>
        <p:spPr>
          <a:xfrm>
            <a:off x="936000" y="3816000"/>
            <a:ext cx="504000" cy="504000"/>
          </a:xfrm>
          <a:prstGeom prst="rect">
            <a:avLst/>
          </a:prstGeom>
          <a:ln>
            <a:noFill/>
          </a:ln>
        </p:spPr>
      </p:pic>
      <p:pic>
        <p:nvPicPr>
          <p:cNvPr id="266" name="" descr=""/>
          <p:cNvPicPr/>
          <p:nvPr/>
        </p:nvPicPr>
        <p:blipFill>
          <a:blip r:embed="rId4"/>
          <a:stretch/>
        </p:blipFill>
        <p:spPr>
          <a:xfrm>
            <a:off x="1668240" y="5904000"/>
            <a:ext cx="491760" cy="327240"/>
          </a:xfrm>
          <a:prstGeom prst="rect">
            <a:avLst/>
          </a:prstGeom>
          <a:ln>
            <a:noFill/>
          </a:ln>
        </p:spPr>
      </p:pic>
      <p:sp>
        <p:nvSpPr>
          <p:cNvPr id="267" name="Line 6"/>
          <p:cNvSpPr/>
          <p:nvPr/>
        </p:nvSpPr>
        <p:spPr>
          <a:xfrm>
            <a:off x="1152000" y="4320000"/>
            <a:ext cx="2880000" cy="0"/>
          </a:xfrm>
          <a:prstGeom prst="line">
            <a:avLst/>
          </a:prstGeom>
          <a:ln w="36000">
            <a:solidFill>
              <a:srgbClr val="0099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/>
          <a:p>
            <a:pPr algn="ctr"/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(4) RFC7030 EST</a:t>
            </a:r>
            <a:endParaRPr b="0" lang="en-CA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/simplerenroll</a:t>
            </a:r>
            <a:endParaRPr b="0" lang="en-CA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8" name="" descr=""/>
          <p:cNvPicPr/>
          <p:nvPr/>
        </p:nvPicPr>
        <p:blipFill>
          <a:blip r:embed="rId5"/>
          <a:stretch/>
        </p:blipFill>
        <p:spPr>
          <a:xfrm>
            <a:off x="4608000" y="3816000"/>
            <a:ext cx="360000" cy="360000"/>
          </a:xfrm>
          <a:prstGeom prst="rect">
            <a:avLst/>
          </a:prstGeom>
          <a:ln>
            <a:noFill/>
          </a:ln>
        </p:spPr>
      </p:pic>
      <p:pic>
        <p:nvPicPr>
          <p:cNvPr id="269" name="" descr=""/>
          <p:cNvPicPr/>
          <p:nvPr/>
        </p:nvPicPr>
        <p:blipFill>
          <a:blip r:embed="rId6"/>
          <a:stretch/>
        </p:blipFill>
        <p:spPr>
          <a:xfrm>
            <a:off x="8213040" y="4032000"/>
            <a:ext cx="1074960" cy="795600"/>
          </a:xfrm>
          <a:prstGeom prst="rect">
            <a:avLst/>
          </a:prstGeom>
          <a:ln>
            <a:noFill/>
          </a:ln>
        </p:spPr>
      </p:pic>
      <p:sp>
        <p:nvSpPr>
          <p:cNvPr id="270" name="Line 7"/>
          <p:cNvSpPr/>
          <p:nvPr/>
        </p:nvSpPr>
        <p:spPr>
          <a:xfrm>
            <a:off x="1872000" y="5040000"/>
            <a:ext cx="0" cy="864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TextShape 8"/>
          <p:cNvSpPr txBox="1"/>
          <p:nvPr/>
        </p:nvSpPr>
        <p:spPr>
          <a:xfrm>
            <a:off x="1872000" y="5040000"/>
            <a:ext cx="1656000" cy="936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Connection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Authorized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By voucher</a:t>
            </a:r>
            <a:endParaRPr b="0" lang="en-C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Line 9"/>
          <p:cNvSpPr/>
          <p:nvPr/>
        </p:nvSpPr>
        <p:spPr>
          <a:xfrm>
            <a:off x="1080000" y="4752000"/>
            <a:ext cx="2943360" cy="0"/>
          </a:xfrm>
          <a:prstGeom prst="line">
            <a:avLst/>
          </a:prstGeom>
          <a:ln w="36000">
            <a:solidFill>
              <a:srgbClr val="006600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/>
          <a:p>
            <a:pPr algn="ctr"/>
            <a:r>
              <a:rPr b="0" lang="en-CA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(5) PKIX cert</a:t>
            </a:r>
            <a:endParaRPr b="0" lang="en-CA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CA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Returned and pinned</a:t>
            </a:r>
            <a:endParaRPr b="0" lang="en-CA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</TotalTime>
  <Application>LibreOffice/5.2.7.2$Linux_X86_64 LibreOffice_project/20m0$Build-2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2018-11-01T13:31:34Z</dcterms:created>
  <dc:creator>Michael Richardson</dc:creator>
  <dc:description/>
  <dc:language>en-CA</dc:language>
  <cp:lastModifiedBy/>
  <dcterms:modified xsi:type="dcterms:W3CDTF">2019-03-21T13:08:13Z</dcterms:modified>
  <cp:revision>10</cp:revision>
  <dc:subject/>
  <dc:title/>
</cp:coreProperties>
</file>